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54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9" r:id="rId4"/>
    <p:sldId id="324" r:id="rId5"/>
    <p:sldId id="278" r:id="rId6"/>
    <p:sldId id="295" r:id="rId7"/>
    <p:sldId id="317" r:id="rId8"/>
    <p:sldId id="322" r:id="rId9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A00"/>
    <a:srgbClr val="52A400"/>
    <a:srgbClr val="F8F8F8"/>
    <a:srgbClr val="FFFFF3"/>
    <a:srgbClr val="FFFFE5"/>
    <a:srgbClr val="EAEAEA"/>
    <a:srgbClr val="FFFFFF"/>
    <a:srgbClr val="DBF0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6" autoAdjust="0"/>
    <p:restoredTop sz="94654" autoAdjust="0"/>
  </p:normalViewPr>
  <p:slideViewPr>
    <p:cSldViewPr snapToGrid="0" showGuides="1">
      <p:cViewPr>
        <p:scale>
          <a:sx n="90" d="100"/>
          <a:sy n="90" d="100"/>
        </p:scale>
        <p:origin x="-1746" y="-450"/>
      </p:cViewPr>
      <p:guideLst>
        <p:guide orient="horz" pos="719"/>
        <p:guide orient="horz" pos="2479"/>
        <p:guide orient="horz" pos="1045"/>
        <p:guide orient="horz" pos="3801"/>
        <p:guide pos="328"/>
        <p:guide pos="5232"/>
        <p:guide pos="5487"/>
        <p:guide pos="549"/>
        <p:guide pos="476"/>
        <p:guide pos="5074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93A46-CFF6-4F47-A3C7-A23E1CCCCE60}" type="datetimeFigureOut">
              <a:rPr lang="sv-SE" smtClean="0"/>
              <a:pPr/>
              <a:t>2011-05-05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B9EF-169F-47CE-9343-D9E6F8E69E0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28649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9073950-50E2-4404-B8E9-AA20904BAB3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35712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73950-50E2-4404-B8E9-AA20904BAB31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073950-50E2-4404-B8E9-AA20904BAB31}" type="slidenum">
              <a:rPr lang="sv-SE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sv-S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ktangel 2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0">
            <a:gsLst>
              <a:gs pos="0">
                <a:srgbClr val="3D7A00">
                  <a:alpha val="39000"/>
                </a:srgb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3D7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ctangle 50"/>
          <p:cNvSpPr>
            <a:spLocks noChangeArrowheads="1"/>
          </p:cNvSpPr>
          <p:nvPr userDrawn="1"/>
        </p:nvSpPr>
        <p:spPr bwMode="auto">
          <a:xfrm>
            <a:off x="0" y="0"/>
            <a:ext cx="9144000" cy="45719"/>
          </a:xfrm>
          <a:prstGeom prst="rect">
            <a:avLst/>
          </a:prstGeom>
          <a:solidFill>
            <a:srgbClr val="3D7A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>
              <a:cs typeface="+mn-cs"/>
            </a:endParaRPr>
          </a:p>
        </p:txBody>
      </p:sp>
      <p:sp>
        <p:nvSpPr>
          <p:cNvPr id="4" name="Framåt eller nästa 3">
            <a:hlinkClick r:id="" action="ppaction://hlinkshowjump?jump=nextslide" highlightClick="1"/>
          </p:cNvPr>
          <p:cNvSpPr/>
          <p:nvPr userDrawn="1"/>
        </p:nvSpPr>
        <p:spPr>
          <a:xfrm>
            <a:off x="8816975" y="6607175"/>
            <a:ext cx="274638" cy="276225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grpSp>
        <p:nvGrpSpPr>
          <p:cNvPr id="11" name="Group 97"/>
          <p:cNvGrpSpPr>
            <a:grpSpLocks/>
          </p:cNvGrpSpPr>
          <p:nvPr userDrawn="1"/>
        </p:nvGrpSpPr>
        <p:grpSpPr bwMode="auto">
          <a:xfrm>
            <a:off x="0" y="3505200"/>
            <a:ext cx="9144000" cy="2047875"/>
            <a:chOff x="0" y="2208"/>
            <a:chExt cx="5760" cy="1290"/>
          </a:xfrm>
        </p:grpSpPr>
        <p:pic>
          <p:nvPicPr>
            <p:cNvPr id="12" name="Picture 94" descr="skuggni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r="1520"/>
            <a:stretch>
              <a:fillRect/>
            </a:stretch>
          </p:blipFill>
          <p:spPr bwMode="auto">
            <a:xfrm>
              <a:off x="5436" y="2352"/>
              <a:ext cx="324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5" descr="skuggni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" y="2208"/>
              <a:ext cx="562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96" descr="skuggnin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823"/>
            <a:stretch>
              <a:fillRect/>
            </a:stretch>
          </p:blipFill>
          <p:spPr bwMode="auto">
            <a:xfrm>
              <a:off x="0" y="2352"/>
              <a:ext cx="323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Rectangle 69"/>
          <p:cNvSpPr>
            <a:spLocks noChangeArrowheads="1"/>
          </p:cNvSpPr>
          <p:nvPr userDrawn="1"/>
        </p:nvSpPr>
        <p:spPr bwMode="auto">
          <a:xfrm>
            <a:off x="107950" y="3716338"/>
            <a:ext cx="8928100" cy="226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>
              <a:cs typeface="+mn-cs"/>
            </a:endParaRPr>
          </a:p>
        </p:txBody>
      </p:sp>
      <p:pic>
        <p:nvPicPr>
          <p:cNvPr id="17" name="Picture 101" descr="FTI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4950" y="1341438"/>
            <a:ext cx="91122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42" name="Rectangle 74"/>
          <p:cNvSpPr>
            <a:spLocks noGrp="1" noChangeArrowheads="1"/>
          </p:cNvSpPr>
          <p:nvPr>
            <p:ph type="ctrTitle"/>
          </p:nvPr>
        </p:nvSpPr>
        <p:spPr bwMode="auto">
          <a:xfrm>
            <a:off x="1763713" y="3906838"/>
            <a:ext cx="5580062" cy="1277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18000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3600" b="1">
                <a:solidFill>
                  <a:srgbClr val="3D7A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243" name="Rectangle 7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63713" y="5184775"/>
            <a:ext cx="5580062" cy="974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6345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buClr>
                <a:srgbClr val="3D7A00"/>
              </a:buClr>
              <a:defRPr sz="2400"/>
            </a:lvl3pPr>
            <a:lvl4pPr>
              <a:buClr>
                <a:srgbClr val="3D7A00"/>
              </a:buClr>
              <a:defRPr sz="2000"/>
            </a:lvl4pPr>
            <a:lvl5pPr>
              <a:buClr>
                <a:srgbClr val="3D7A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buClr>
                <a:srgbClr val="3D7A00"/>
              </a:buClr>
              <a:defRPr/>
            </a:lvl3pPr>
            <a:lvl4pPr>
              <a:buClr>
                <a:srgbClr val="3D7A00"/>
              </a:buClr>
              <a:defRPr/>
            </a:lvl4pPr>
            <a:lvl5pPr>
              <a:buClr>
                <a:srgbClr val="3D7A00"/>
              </a:buClr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97650" y="573088"/>
            <a:ext cx="2051050" cy="57721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42913" y="573088"/>
            <a:ext cx="6002337" cy="5772150"/>
          </a:xfrm>
        </p:spPr>
        <p:txBody>
          <a:bodyPr vert="eaVert"/>
          <a:lstStyle>
            <a:lvl3pPr>
              <a:buClr>
                <a:srgbClr val="3D7A00"/>
              </a:buClr>
              <a:defRPr/>
            </a:lvl3pPr>
            <a:lvl4pPr>
              <a:buClr>
                <a:srgbClr val="3D7A00"/>
              </a:buClr>
              <a:defRPr/>
            </a:lvl4pPr>
            <a:lvl5pPr>
              <a:buClr>
                <a:srgbClr val="3D7A00"/>
              </a:buClr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7625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28625" y="3886200"/>
            <a:ext cx="6400800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rgbClr val="3D7A00"/>
              </a:buClr>
              <a:defRPr/>
            </a:lvl3pPr>
            <a:lvl4pPr>
              <a:buClr>
                <a:srgbClr val="3D7A00"/>
              </a:buClr>
              <a:defRPr/>
            </a:lvl4pPr>
            <a:lvl5pPr>
              <a:buClr>
                <a:srgbClr val="3D7A00"/>
              </a:buClr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42913" y="1663700"/>
            <a:ext cx="4025900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3D7A00"/>
              </a:buClr>
              <a:defRPr sz="2000"/>
            </a:lvl3pPr>
            <a:lvl4pPr>
              <a:buClr>
                <a:srgbClr val="3D7A00"/>
              </a:buClr>
              <a:defRPr sz="1800"/>
            </a:lvl4pPr>
            <a:lvl5pPr>
              <a:buClr>
                <a:srgbClr val="3D7A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1213" y="1663700"/>
            <a:ext cx="4027487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3D7A00"/>
              </a:buClr>
              <a:defRPr sz="2000"/>
            </a:lvl3pPr>
            <a:lvl4pPr>
              <a:buClr>
                <a:srgbClr val="3D7A00"/>
              </a:buClr>
              <a:defRPr sz="1800"/>
            </a:lvl4pPr>
            <a:lvl5pPr>
              <a:buClr>
                <a:srgbClr val="3D7A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buClr>
                <a:srgbClr val="3D7A00"/>
              </a:buClr>
              <a:defRPr sz="1800"/>
            </a:lvl3pPr>
            <a:lvl4pPr>
              <a:buClr>
                <a:srgbClr val="3D7A00"/>
              </a:buClr>
              <a:defRPr sz="1600"/>
            </a:lvl4pPr>
            <a:lvl5pPr>
              <a:buClr>
                <a:srgbClr val="3D7A0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buClr>
                <a:srgbClr val="3D7A00"/>
              </a:buClr>
              <a:defRPr sz="1800"/>
            </a:lvl3pPr>
            <a:lvl4pPr>
              <a:buClr>
                <a:srgbClr val="3D7A00"/>
              </a:buClr>
              <a:defRPr sz="1600"/>
            </a:lvl4pPr>
            <a:lvl5pPr>
              <a:buClr>
                <a:srgbClr val="3D7A0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xfrm>
            <a:off x="107950" y="6640513"/>
            <a:ext cx="755650" cy="2095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570913" y="6640513"/>
            <a:ext cx="214312" cy="2095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2F2F4-01E4-4357-9F9C-EBC7E233821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3"/>
          <p:cNvSpPr>
            <a:spLocks noGrp="1" noChangeArrowheads="1"/>
          </p:cNvSpPr>
          <p:nvPr>
            <p:ph type="ftr" sz="quarter" idx="12"/>
          </p:nvPr>
        </p:nvSpPr>
        <p:spPr>
          <a:xfrm>
            <a:off x="1277938" y="6640513"/>
            <a:ext cx="6586537" cy="2095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0">
            <a:gsLst>
              <a:gs pos="0">
                <a:srgbClr val="3D7A00">
                  <a:alpha val="39000"/>
                </a:srgb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3D7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ctangle 50"/>
          <p:cNvSpPr>
            <a:spLocks noChangeArrowheads="1"/>
          </p:cNvSpPr>
          <p:nvPr/>
        </p:nvSpPr>
        <p:spPr bwMode="auto">
          <a:xfrm>
            <a:off x="0" y="0"/>
            <a:ext cx="9144000" cy="45719"/>
          </a:xfrm>
          <a:prstGeom prst="rect">
            <a:avLst/>
          </a:prstGeom>
          <a:solidFill>
            <a:srgbClr val="3D7A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>
              <a:cs typeface="+mn-cs"/>
            </a:endParaRPr>
          </a:p>
        </p:txBody>
      </p:sp>
      <p:grpSp>
        <p:nvGrpSpPr>
          <p:cNvPr id="1028" name="Group 83"/>
          <p:cNvGrpSpPr>
            <a:grpSpLocks/>
          </p:cNvGrpSpPr>
          <p:nvPr/>
        </p:nvGrpSpPr>
        <p:grpSpPr bwMode="auto">
          <a:xfrm>
            <a:off x="0" y="3505200"/>
            <a:ext cx="9144000" cy="2047875"/>
            <a:chOff x="0" y="2208"/>
            <a:chExt cx="5760" cy="1290"/>
          </a:xfrm>
        </p:grpSpPr>
        <p:pic>
          <p:nvPicPr>
            <p:cNvPr id="1035" name="Picture 84" descr="skuggni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r="1520"/>
            <a:stretch>
              <a:fillRect/>
            </a:stretch>
          </p:blipFill>
          <p:spPr bwMode="auto">
            <a:xfrm>
              <a:off x="5436" y="2352"/>
              <a:ext cx="324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85" descr="skuggning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" y="2208"/>
              <a:ext cx="562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86" descr="skuggni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l="1823"/>
            <a:stretch>
              <a:fillRect/>
            </a:stretch>
          </p:blipFill>
          <p:spPr bwMode="auto">
            <a:xfrm>
              <a:off x="0" y="2352"/>
              <a:ext cx="323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07" name="Rectangle 87"/>
          <p:cNvSpPr>
            <a:spLocks noChangeArrowheads="1"/>
          </p:cNvSpPr>
          <p:nvPr/>
        </p:nvSpPr>
        <p:spPr bwMode="auto">
          <a:xfrm>
            <a:off x="107950" y="3716338"/>
            <a:ext cx="8928100" cy="226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>
              <a:cs typeface="+mn-cs"/>
            </a:endParaRPr>
          </a:p>
        </p:txBody>
      </p:sp>
      <p:pic>
        <p:nvPicPr>
          <p:cNvPr id="5269" name="Picture 149" descr="FT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3238" y="1520825"/>
            <a:ext cx="911225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890" r:id="rId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0">
            <a:gsLst>
              <a:gs pos="0">
                <a:srgbClr val="3D7A00">
                  <a:alpha val="39000"/>
                </a:srgbClr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>
            <a:solidFill>
              <a:srgbClr val="3D7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1" name="Group 83"/>
          <p:cNvGrpSpPr>
            <a:grpSpLocks/>
          </p:cNvGrpSpPr>
          <p:nvPr/>
        </p:nvGrpSpPr>
        <p:grpSpPr bwMode="auto">
          <a:xfrm>
            <a:off x="0" y="295275"/>
            <a:ext cx="9144000" cy="2384425"/>
            <a:chOff x="0" y="2208"/>
            <a:chExt cx="5760" cy="1290"/>
          </a:xfrm>
        </p:grpSpPr>
        <p:pic>
          <p:nvPicPr>
            <p:cNvPr id="22" name="Picture 84" descr="skuggning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r="1520"/>
            <a:stretch>
              <a:fillRect/>
            </a:stretch>
          </p:blipFill>
          <p:spPr bwMode="auto">
            <a:xfrm>
              <a:off x="5436" y="2352"/>
              <a:ext cx="324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85" descr="skuggnin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73" y="2208"/>
              <a:ext cx="562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86" descr="skuggning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1823"/>
            <a:stretch>
              <a:fillRect/>
            </a:stretch>
          </p:blipFill>
          <p:spPr bwMode="auto">
            <a:xfrm>
              <a:off x="0" y="2352"/>
              <a:ext cx="323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107950" y="573088"/>
            <a:ext cx="8928100" cy="61706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>
              <a:cs typeface="+mn-cs"/>
            </a:endParaRPr>
          </a:p>
        </p:txBody>
      </p:sp>
      <p:sp>
        <p:nvSpPr>
          <p:cNvPr id="2054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663700"/>
            <a:ext cx="8205787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58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573088"/>
            <a:ext cx="8062913" cy="60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0" rIns="0" bIns="90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97330" name="Rectangle 50"/>
          <p:cNvSpPr>
            <a:spLocks noChangeArrowheads="1"/>
          </p:cNvSpPr>
          <p:nvPr/>
        </p:nvSpPr>
        <p:spPr bwMode="auto">
          <a:xfrm>
            <a:off x="0" y="0"/>
            <a:ext cx="9144000" cy="45719"/>
          </a:xfrm>
          <a:prstGeom prst="rect">
            <a:avLst/>
          </a:prstGeom>
          <a:solidFill>
            <a:srgbClr val="3D7A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>
              <a:cs typeface="+mn-cs"/>
            </a:endParaRPr>
          </a:p>
        </p:txBody>
      </p:sp>
      <p:pic>
        <p:nvPicPr>
          <p:cNvPr id="2060" name="Picture 110" descr="FT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01088" y="136525"/>
            <a:ext cx="25876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906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3D7A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3D7A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3D7A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3D7A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3D7A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lr>
          <a:schemeClr val="accent1"/>
        </a:buClr>
        <a:buFont typeface="Wingdings 2" pitchFamily="18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10000"/>
        </a:spcBef>
        <a:spcAft>
          <a:spcPct val="30000"/>
        </a:spcAft>
        <a:buClr>
          <a:schemeClr val="accent1"/>
        </a:buClr>
        <a:buFont typeface="Arial" charset="0"/>
        <a:defRPr>
          <a:solidFill>
            <a:srgbClr val="000000"/>
          </a:solidFill>
          <a:latin typeface="+mn-lt"/>
        </a:defRPr>
      </a:lvl2pPr>
      <a:lvl3pPr marL="180975" indent="-177800" algn="l" rtl="0" eaLnBrk="0" fontAlgn="base" hangingPunct="0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600">
          <a:solidFill>
            <a:srgbClr val="000000"/>
          </a:solidFill>
          <a:latin typeface="+mn-lt"/>
        </a:defRPr>
      </a:lvl3pPr>
      <a:lvl4pPr marL="360363" indent="-177800" algn="l" rtl="0" eaLnBrk="0" fontAlgn="base" hangingPunct="0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400">
          <a:solidFill>
            <a:srgbClr val="000000"/>
          </a:solidFill>
          <a:latin typeface="+mn-lt"/>
        </a:defRPr>
      </a:lvl4pPr>
      <a:lvl5pPr marL="539750" indent="-177800" algn="l" rtl="0" eaLnBrk="0" fontAlgn="base" hangingPunct="0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400">
          <a:solidFill>
            <a:srgbClr val="000000"/>
          </a:solidFill>
          <a:latin typeface="+mn-lt"/>
        </a:defRPr>
      </a:lvl5pPr>
      <a:lvl6pPr marL="996950" indent="-177800" algn="l" rtl="0" fontAlgn="base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400">
          <a:solidFill>
            <a:srgbClr val="000000"/>
          </a:solidFill>
          <a:latin typeface="+mn-lt"/>
        </a:defRPr>
      </a:lvl6pPr>
      <a:lvl7pPr marL="1454150" indent="-177800" algn="l" rtl="0" fontAlgn="base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400">
          <a:solidFill>
            <a:srgbClr val="000000"/>
          </a:solidFill>
          <a:latin typeface="+mn-lt"/>
        </a:defRPr>
      </a:lvl7pPr>
      <a:lvl8pPr marL="1911350" indent="-177800" algn="l" rtl="0" fontAlgn="base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400">
          <a:solidFill>
            <a:srgbClr val="000000"/>
          </a:solidFill>
          <a:latin typeface="+mn-lt"/>
        </a:defRPr>
      </a:lvl8pPr>
      <a:lvl9pPr marL="2368550" indent="-177800" algn="l" rtl="0" fontAlgn="base">
        <a:spcBef>
          <a:spcPct val="10000"/>
        </a:spcBef>
        <a:spcAft>
          <a:spcPct val="20000"/>
        </a:spcAft>
        <a:buClr>
          <a:schemeClr val="accent1"/>
        </a:buClr>
        <a:buFont typeface="Arial" charset="0"/>
        <a:buChar char="●"/>
        <a:defRPr sz="1400">
          <a:solidFill>
            <a:srgbClr val="000000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3895022"/>
            <a:ext cx="5580062" cy="1289753"/>
          </a:xfrm>
          <a:noFill/>
        </p:spPr>
        <p:txBody>
          <a:bodyPr/>
          <a:lstStyle/>
          <a:p>
            <a:pPr eaLnBrk="1" hangingPunct="1"/>
            <a:r>
              <a:rPr lang="sv-SE" dirty="0" smtClean="0"/>
              <a:t>Seminarium om producentansvar</a:t>
            </a:r>
          </a:p>
        </p:txBody>
      </p:sp>
      <p:sp>
        <p:nvSpPr>
          <p:cNvPr id="5123" name="Underrubrik 6"/>
          <p:cNvSpPr>
            <a:spLocks noGrp="1"/>
          </p:cNvSpPr>
          <p:nvPr>
            <p:ph type="subTitle" idx="1"/>
          </p:nvPr>
        </p:nvSpPr>
        <p:spPr>
          <a:xfrm>
            <a:off x="1763713" y="5184775"/>
            <a:ext cx="5580062" cy="369332"/>
          </a:xfrm>
          <a:noFill/>
        </p:spPr>
        <p:txBody>
          <a:bodyPr/>
          <a:lstStyle/>
          <a:p>
            <a:r>
              <a:rPr lang="sv-SE" sz="2400" dirty="0" smtClean="0"/>
              <a:t>15 mars 2011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763713" y="3895022"/>
            <a:ext cx="5580062" cy="1289753"/>
          </a:xfrm>
        </p:spPr>
        <p:txBody>
          <a:bodyPr/>
          <a:lstStyle/>
          <a:p>
            <a:r>
              <a:rPr lang="sv-SE" dirty="0" smtClean="0"/>
              <a:t>KSL Nalen 2011-04-29</a:t>
            </a:r>
            <a:br>
              <a:rPr lang="sv-SE" dirty="0" smtClean="0"/>
            </a:br>
            <a:r>
              <a:rPr lang="sv-SE" dirty="0" smtClean="0"/>
              <a:t>Kent Carlsson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 har fått kritik…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42913" y="1550014"/>
            <a:ext cx="8205787" cy="46815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b="1" dirty="0" smtClean="0">
                <a:latin typeface="Arial" pitchFamily="34" charset="0"/>
                <a:cs typeface="Arial" pitchFamily="34" charset="0"/>
              </a:rPr>
              <a:t>Kommunernas synpunkter  vid ett seminarium i mars: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Många löften, få hålls – mandat saknas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Gemensam målbild saknas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Samsyn kring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tillgänglighet/ÅVS-struktur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och servicenivåer saknas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Olika fokus: brukare – resurseffektivitet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Otydligt syfte med samråden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Förväntan om att FTI skall kunna företräda alla materialslag inkl glas och tidningar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Information om glas och tidningar haltar; mandat saknas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FTI för passiva &amp; otydliga  - ej villiga till diskussion, informationsinsatser saknas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Struktur, planering, statistik, mandat – framgångsfaktorer för samarbetet</a:t>
            </a:r>
          </a:p>
          <a:p>
            <a:endParaRPr lang="sv-SE" dirty="0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8382000" y="6350000"/>
            <a:ext cx="254000" cy="276999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lang="sv-SE" sz="1200" smtClean="0"/>
              <a:t>54</a:t>
            </a:r>
            <a:endParaRPr lang="sv-SE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508000" y="573088"/>
            <a:ext cx="8062913" cy="605035"/>
          </a:xfrm>
        </p:spPr>
        <p:txBody>
          <a:bodyPr/>
          <a:lstStyle/>
          <a:p>
            <a:r>
              <a:rPr lang="sv-SE" dirty="0" smtClean="0"/>
              <a:t>Kraven på FTI…</a:t>
            </a:r>
            <a:endParaRPr lang="sv-SE" dirty="0"/>
          </a:p>
        </p:txBody>
      </p:sp>
      <p:sp>
        <p:nvSpPr>
          <p:cNvPr id="5" name="Bildtext vänster 4"/>
          <p:cNvSpPr/>
          <p:nvPr/>
        </p:nvSpPr>
        <p:spPr>
          <a:xfrm rot="16200000">
            <a:off x="3267078" y="485774"/>
            <a:ext cx="2028826" cy="2695571"/>
          </a:xfrm>
          <a:prstGeom prst="leftArrow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3429000" y="1047750"/>
            <a:ext cx="202010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Kunden</a:t>
            </a:r>
          </a:p>
          <a:p>
            <a:pPr>
              <a:buFont typeface="Arial" pitchFamily="34" charset="0"/>
              <a:buChar char="•"/>
            </a:pPr>
            <a:r>
              <a:rPr lang="sv-SE" sz="1400" dirty="0" smtClean="0"/>
              <a:t> </a:t>
            </a:r>
            <a:r>
              <a:rPr lang="sv-SE" sz="1200" dirty="0" smtClean="0"/>
              <a:t>Lös mitt producentansvar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Ge mig mervärde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Leverera miljönytta</a:t>
            </a:r>
            <a:endParaRPr lang="sv-SE" sz="1200" dirty="0"/>
          </a:p>
        </p:txBody>
      </p:sp>
      <p:sp>
        <p:nvSpPr>
          <p:cNvPr id="7" name="Bildtext vänster 6"/>
          <p:cNvSpPr/>
          <p:nvPr/>
        </p:nvSpPr>
        <p:spPr>
          <a:xfrm rot="11506267">
            <a:off x="728665" y="2062163"/>
            <a:ext cx="2386010" cy="2166937"/>
          </a:xfrm>
          <a:prstGeom prst="leftArrow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 rot="631386">
            <a:off x="781050" y="2514600"/>
            <a:ext cx="21526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Samhället</a:t>
            </a:r>
          </a:p>
          <a:p>
            <a:pPr>
              <a:buFont typeface="Arial" pitchFamily="34" charset="0"/>
              <a:buChar char="•"/>
            </a:pPr>
            <a:r>
              <a:rPr lang="sv-SE" sz="1400" dirty="0" smtClean="0"/>
              <a:t> </a:t>
            </a:r>
            <a:r>
              <a:rPr lang="sv-SE" sz="1200" dirty="0" smtClean="0"/>
              <a:t>Insamlingsmålen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Samråd o samarbete med     </a:t>
            </a:r>
          </a:p>
          <a:p>
            <a:r>
              <a:rPr lang="sv-SE" sz="1200" dirty="0" smtClean="0"/>
              <a:t>  kommuner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Tillgänglighet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Rent och snyggt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Förtroende</a:t>
            </a:r>
            <a:endParaRPr lang="sv-SE" sz="1200" dirty="0"/>
          </a:p>
        </p:txBody>
      </p:sp>
      <p:sp>
        <p:nvSpPr>
          <p:cNvPr id="9" name="Bildtext vänster 8"/>
          <p:cNvSpPr/>
          <p:nvPr/>
        </p:nvSpPr>
        <p:spPr>
          <a:xfrm rot="20330326">
            <a:off x="5686427" y="1714502"/>
            <a:ext cx="2495548" cy="2238373"/>
          </a:xfrm>
          <a:prstGeom prst="leftArrow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 rot="20441646">
            <a:off x="6696075" y="2105025"/>
            <a:ext cx="150233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Ägarna</a:t>
            </a:r>
          </a:p>
          <a:p>
            <a:pPr>
              <a:buFont typeface="Arial" pitchFamily="34" charset="0"/>
              <a:buChar char="•"/>
            </a:pPr>
            <a:r>
              <a:rPr lang="sv-SE" sz="1400" dirty="0" smtClean="0"/>
              <a:t> </a:t>
            </a:r>
            <a:r>
              <a:rPr lang="sv-SE" sz="1200" dirty="0" smtClean="0"/>
              <a:t>Finans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Ordning och reda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Vårda varumärket</a:t>
            </a:r>
            <a:endParaRPr lang="sv-SE" sz="1200" dirty="0"/>
          </a:p>
        </p:txBody>
      </p:sp>
      <p:sp>
        <p:nvSpPr>
          <p:cNvPr id="11" name="Bildtext vänster 10"/>
          <p:cNvSpPr/>
          <p:nvPr/>
        </p:nvSpPr>
        <p:spPr>
          <a:xfrm rot="6049364">
            <a:off x="2085975" y="4000504"/>
            <a:ext cx="2028828" cy="2695571"/>
          </a:xfrm>
          <a:prstGeom prst="leftArrow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Bildtext vänster 11"/>
          <p:cNvSpPr/>
          <p:nvPr/>
        </p:nvSpPr>
        <p:spPr>
          <a:xfrm rot="4096128">
            <a:off x="5105403" y="3792648"/>
            <a:ext cx="2028826" cy="2695571"/>
          </a:xfrm>
          <a:prstGeom prst="leftArrow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 rot="571137">
            <a:off x="2066925" y="5153025"/>
            <a:ext cx="152798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Personalen</a:t>
            </a:r>
          </a:p>
          <a:p>
            <a:pPr>
              <a:buFont typeface="Arial" pitchFamily="34" charset="0"/>
              <a:buChar char="•"/>
            </a:pPr>
            <a:r>
              <a:rPr lang="sv-SE" sz="1400" dirty="0" smtClean="0"/>
              <a:t> </a:t>
            </a:r>
            <a:r>
              <a:rPr lang="sv-SE" sz="1200" dirty="0" smtClean="0"/>
              <a:t>Bra arbetsplats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Mål och feedback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God image</a:t>
            </a:r>
            <a:endParaRPr lang="sv-SE" sz="1200" dirty="0"/>
          </a:p>
        </p:txBody>
      </p:sp>
      <p:sp>
        <p:nvSpPr>
          <p:cNvPr id="14" name="textruta 13"/>
          <p:cNvSpPr txBox="1"/>
          <p:nvPr/>
        </p:nvSpPr>
        <p:spPr>
          <a:xfrm rot="20348773">
            <a:off x="5011309" y="4955726"/>
            <a:ext cx="255711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Miljön</a:t>
            </a:r>
            <a:endParaRPr lang="sv-SE" sz="1200" dirty="0" smtClean="0"/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Maximera miljönyttan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Möta miljöengagemang</a:t>
            </a:r>
          </a:p>
          <a:p>
            <a:pPr>
              <a:buFont typeface="Arial" pitchFamily="34" charset="0"/>
              <a:buChar char="•"/>
            </a:pPr>
            <a:r>
              <a:rPr lang="sv-SE" sz="1200" dirty="0" smtClean="0"/>
              <a:t> Minska användning av jungfruligt </a:t>
            </a:r>
          </a:p>
          <a:p>
            <a:r>
              <a:rPr lang="sv-SE" sz="1200" dirty="0" smtClean="0"/>
              <a:t>   material</a:t>
            </a:r>
          </a:p>
        </p:txBody>
      </p:sp>
      <p:pic>
        <p:nvPicPr>
          <p:cNvPr id="15" name="Picture 2" descr="Q:\Info\Bild\Logotyper\FTI\EPS\f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2601" y="3022600"/>
            <a:ext cx="2091099" cy="93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pengvin1.donator.se/images/iStock_000004921955X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3510" y="1158949"/>
            <a:ext cx="3810000" cy="2857500"/>
          </a:xfrm>
          <a:prstGeom prst="rect">
            <a:avLst/>
          </a:prstGeom>
          <a:noFill/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7592" y="573088"/>
            <a:ext cx="8878186" cy="937434"/>
          </a:xfrm>
        </p:spPr>
        <p:txBody>
          <a:bodyPr/>
          <a:lstStyle/>
          <a:p>
            <a:r>
              <a:rPr lang="sv-SE" dirty="0" smtClean="0"/>
              <a:t>Några utav våra förbättringsområden som vi jobbar med just nu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v-SE" dirty="0" smtClean="0"/>
              <a:t>Vi ska utveckla samråden med kommunerna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Vi vill samarbeta mera med kommunerna </a:t>
            </a:r>
          </a:p>
          <a:p>
            <a:r>
              <a:rPr lang="sv-SE" dirty="0" smtClean="0"/>
              <a:t>	om information, </a:t>
            </a:r>
            <a:r>
              <a:rPr lang="sv-SE" dirty="0" err="1" smtClean="0"/>
              <a:t>bl</a:t>
            </a:r>
            <a:r>
              <a:rPr lang="sv-SE" dirty="0" smtClean="0"/>
              <a:t> a genom att bättre </a:t>
            </a:r>
          </a:p>
          <a:p>
            <a:r>
              <a:rPr lang="sv-SE" dirty="0" smtClean="0"/>
              <a:t>	förklara miljönyttan för allmänheten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Vi har höjt nivån genom ökad tömningsfrekvens </a:t>
            </a:r>
          </a:p>
          <a:p>
            <a:r>
              <a:rPr lang="sv-SE" dirty="0" smtClean="0"/>
              <a:t>	och ökad städning av ÅVS. </a:t>
            </a:r>
          </a:p>
          <a:p>
            <a:r>
              <a:rPr lang="sv-SE" dirty="0" smtClean="0"/>
              <a:t>	(v 10, 2011 genomförde vi 13,3 % fler tömningar än v 10, 2010;</a:t>
            </a:r>
          </a:p>
          <a:p>
            <a:r>
              <a:rPr lang="sv-SE" dirty="0" smtClean="0"/>
              <a:t>	klagomålen till vår kundtjänst har under samma tid minskat med ca 70 %)</a:t>
            </a:r>
          </a:p>
          <a:p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Stärka allmänhetens förtroende för insamlings- och återvinningssystemet, </a:t>
            </a:r>
            <a:r>
              <a:rPr lang="sv-SE" dirty="0" err="1" smtClean="0"/>
              <a:t>bl</a:t>
            </a:r>
            <a:r>
              <a:rPr lang="sv-SE" dirty="0" smtClean="0"/>
              <a:t> a genom att investera i nya säkrare behållare. Under 2011-2015 kommer ca 400 MSEK att investeras.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520995" y="5326912"/>
            <a:ext cx="7666075" cy="8399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6866" name="Picture 2" descr="http://cms.dalsec.se/Portals/0/images/puzzle-cu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0247" y="648586"/>
            <a:ext cx="3133392" cy="3133393"/>
          </a:xfrm>
          <a:prstGeom prst="rect">
            <a:avLst/>
          </a:prstGeom>
          <a:noFill/>
        </p:spPr>
      </p:pic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508000" y="573088"/>
            <a:ext cx="8062913" cy="605035"/>
          </a:xfrm>
        </p:spPr>
        <p:txBody>
          <a:bodyPr/>
          <a:lstStyle/>
          <a:p>
            <a:r>
              <a:rPr lang="sv-SE" dirty="0" smtClean="0"/>
              <a:t>Förbättringsområden (fortsättning)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442913" y="1663700"/>
            <a:ext cx="8205787" cy="4681538"/>
          </a:xfrm>
        </p:spPr>
        <p:txBody>
          <a:bodyPr/>
          <a:lstStyle/>
          <a:p>
            <a:pPr>
              <a:buFontTx/>
              <a:buChar char="-"/>
            </a:pPr>
            <a:r>
              <a:rPr lang="sv-SE" dirty="0" smtClean="0"/>
              <a:t>Vi kommer att optimera systemet utifrån miljönytta, demografi, </a:t>
            </a:r>
          </a:p>
          <a:p>
            <a:r>
              <a:rPr lang="sv-SE" dirty="0" smtClean="0"/>
              <a:t>	och kraven på god tillgänglighet. </a:t>
            </a:r>
          </a:p>
          <a:p>
            <a:r>
              <a:rPr lang="sv-SE" dirty="0" smtClean="0"/>
              <a:t>	(Idag 2011 kör vi 16 % kortare sträcka per insamlat ton, </a:t>
            </a:r>
          </a:p>
          <a:p>
            <a:r>
              <a:rPr lang="sv-SE" dirty="0" smtClean="0"/>
              <a:t>	än 2009.)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Vi har inlett arbetet med att för våra kundernas/producenter </a:t>
            </a:r>
          </a:p>
          <a:p>
            <a:r>
              <a:rPr lang="sv-SE" dirty="0" smtClean="0"/>
              <a:t>	förtydliga miljönyttan med systemet, te x i årsredovisningar </a:t>
            </a:r>
          </a:p>
          <a:p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Vi vill se fler exempel på hur samspelet mellan oss och enskilda kommuner kan ge gott resultat</a:t>
            </a:r>
          </a:p>
          <a:p>
            <a:pPr marL="900000" lvl="3" indent="-900000">
              <a:buNone/>
            </a:pPr>
            <a:r>
              <a:rPr lang="sv-SE" dirty="0" smtClean="0"/>
              <a:t>	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574158" y="5411972"/>
            <a:ext cx="7549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Grunden till att lyckas är att vi blir bättre på att jobba tillsammans. I en samverkansmodell kan förväntningarna klargöras och arbetet med förbättringar i ett nära samarbete göras tydligare. Därför ser jag fram emot KSL-avtalet</a:t>
            </a:r>
            <a:endParaRPr lang="sv-S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5490" y="3170903"/>
            <a:ext cx="7337783" cy="1843751"/>
          </a:xfrm>
        </p:spPr>
        <p:txBody>
          <a:bodyPr/>
          <a:lstStyle/>
          <a:p>
            <a:r>
              <a:rPr lang="sv-SE" dirty="0" smtClean="0"/>
              <a:t>Tack för att du kommit hit</a:t>
            </a:r>
            <a:br>
              <a:rPr lang="sv-SE" dirty="0" smtClean="0"/>
            </a:br>
            <a:r>
              <a:rPr lang="sv-SE" dirty="0" smtClean="0"/>
              <a:t>Tillsammans kommer vi bli starka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YTYPE" val="Sidnummer"/>
</p:tagLst>
</file>

<file path=ppt/theme/theme1.xml><?xml version="1.0" encoding="utf-8"?>
<a:theme xmlns:a="http://schemas.openxmlformats.org/drawingml/2006/main" name="Presentation1">
  <a:themeElements>
    <a:clrScheme name="REPA1">
      <a:dk1>
        <a:srgbClr val="000000"/>
      </a:dk1>
      <a:lt1>
        <a:srgbClr val="FFFFFF"/>
      </a:lt1>
      <a:dk2>
        <a:srgbClr val="000000"/>
      </a:dk2>
      <a:lt2>
        <a:srgbClr val="999999"/>
      </a:lt2>
      <a:accent1>
        <a:srgbClr val="006600"/>
      </a:accent1>
      <a:accent2>
        <a:srgbClr val="009966"/>
      </a:accent2>
      <a:accent3>
        <a:srgbClr val="FFFFFF"/>
      </a:accent3>
      <a:accent4>
        <a:srgbClr val="000000"/>
      </a:accent4>
      <a:accent5>
        <a:srgbClr val="E2AAAA"/>
      </a:accent5>
      <a:accent6>
        <a:srgbClr val="008A5C"/>
      </a:accent6>
      <a:hlink>
        <a:srgbClr val="FF6633"/>
      </a:hlink>
      <a:folHlink>
        <a:srgbClr val="3399CC"/>
      </a:folHlink>
    </a:clrScheme>
    <a:fontScheme name="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tro 1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CC0000"/>
        </a:accent1>
        <a:accent2>
          <a:srgbClr val="009966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8A5C"/>
        </a:accent6>
        <a:hlink>
          <a:srgbClr val="FF6633"/>
        </a:hlink>
        <a:folHlink>
          <a:srgbClr val="33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TI">
  <a:themeElements>
    <a:clrScheme name="REPA1">
      <a:dk1>
        <a:srgbClr val="000000"/>
      </a:dk1>
      <a:lt1>
        <a:srgbClr val="FFFFFF"/>
      </a:lt1>
      <a:dk2>
        <a:srgbClr val="000000"/>
      </a:dk2>
      <a:lt2>
        <a:srgbClr val="999999"/>
      </a:lt2>
      <a:accent1>
        <a:srgbClr val="006600"/>
      </a:accent1>
      <a:accent2>
        <a:srgbClr val="009966"/>
      </a:accent2>
      <a:accent3>
        <a:srgbClr val="FFFFFF"/>
      </a:accent3>
      <a:accent4>
        <a:srgbClr val="000000"/>
      </a:accent4>
      <a:accent5>
        <a:srgbClr val="E2AAAA"/>
      </a:accent5>
      <a:accent6>
        <a:srgbClr val="008A5C"/>
      </a:accent6>
      <a:hlink>
        <a:srgbClr val="FF6633"/>
      </a:hlink>
      <a:folHlink>
        <a:srgbClr val="3399CC"/>
      </a:folHlink>
    </a:clrScheme>
    <a:fontScheme name="FT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TI 1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CC0000"/>
        </a:accent1>
        <a:accent2>
          <a:srgbClr val="009966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8A5C"/>
        </a:accent6>
        <a:hlink>
          <a:srgbClr val="FF6633"/>
        </a:hlink>
        <a:folHlink>
          <a:srgbClr val="33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1863</TotalTime>
  <Words>247</Words>
  <Application>Microsoft Office PowerPoint</Application>
  <PresentationFormat>Bildspel på skärmen (4:3)</PresentationFormat>
  <Paragraphs>70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Presentation1</vt:lpstr>
      <vt:lpstr>FTI</vt:lpstr>
      <vt:lpstr>Seminarium om producentansvar</vt:lpstr>
      <vt:lpstr>KSL Nalen 2011-04-29 Kent Carlsson</vt:lpstr>
      <vt:lpstr>Vi har fått kritik…</vt:lpstr>
      <vt:lpstr>Kraven på FTI…</vt:lpstr>
      <vt:lpstr>Några utav våra förbättringsområden som vi jobbar med just nu</vt:lpstr>
      <vt:lpstr>Förbättringsområden (fortsättning)</vt:lpstr>
      <vt:lpstr>Tack för att du kommit hit Tillsammans kommer vi bli starka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Seminarium om producentansvar</dc:title>
  <dc:creator>Peter Ingvarsson- FTI</dc:creator>
  <cp:lastModifiedBy>RJN</cp:lastModifiedBy>
  <cp:revision>114</cp:revision>
  <dcterms:created xsi:type="dcterms:W3CDTF">2011-03-07T12:01:46Z</dcterms:created>
  <dcterms:modified xsi:type="dcterms:W3CDTF">2011-05-05T06:47:49Z</dcterms:modified>
</cp:coreProperties>
</file>