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672" r:id="rId2"/>
  </p:sldMasterIdLst>
  <p:sldIdLst>
    <p:sldId id="289" r:id="rId3"/>
    <p:sldId id="261" r:id="rId4"/>
    <p:sldId id="297" r:id="rId5"/>
    <p:sldId id="260" r:id="rId6"/>
    <p:sldId id="316" r:id="rId7"/>
    <p:sldId id="315" r:id="rId8"/>
    <p:sldId id="314" r:id="rId9"/>
    <p:sldId id="298" r:id="rId10"/>
    <p:sldId id="313" r:id="rId11"/>
    <p:sldId id="295" r:id="rId12"/>
    <p:sldId id="312" r:id="rId13"/>
    <p:sldId id="311" r:id="rId14"/>
    <p:sldId id="306" r:id="rId15"/>
    <p:sldId id="296" r:id="rId16"/>
    <p:sldId id="309" r:id="rId17"/>
    <p:sldId id="310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110" y="1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E738-C7CC-48D2-9FEF-A7402D2C5FBF}" type="datetimeFigureOut">
              <a:rPr lang="sv-SE" smtClean="0"/>
              <a:t>2021-04-03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AD0-0160-4470-BDD3-B893EB3B8E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413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E738-C7CC-48D2-9FEF-A7402D2C5FBF}" type="datetimeFigureOut">
              <a:rPr lang="sv-SE" smtClean="0"/>
              <a:t>2021-04-03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AD0-0160-4470-BDD3-B893EB3B8E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5881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E738-C7CC-48D2-9FEF-A7402D2C5FBF}" type="datetimeFigureOut">
              <a:rPr lang="sv-SE" smtClean="0"/>
              <a:t>2021-04-03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AD0-0160-4470-BDD3-B893EB3B8E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4147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C7D5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11532" y="1218013"/>
            <a:ext cx="9766995" cy="973093"/>
          </a:xfrm>
        </p:spPr>
        <p:txBody>
          <a:bodyPr anchor="ctr"/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11532" y="2240489"/>
            <a:ext cx="9766995" cy="125321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5815-A89E-4367-A344-BA7FFCCB6CE5}" type="datetimeFigureOut">
              <a:rPr lang="sv-SE" smtClean="0"/>
              <a:t>2021-04-03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0BD4-3F17-46AC-ADAA-923C6F857662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25075F7-D729-42A8-972A-217B2732A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642" y="5297801"/>
            <a:ext cx="3696445" cy="971408"/>
          </a:xfrm>
          <a:prstGeom prst="rect">
            <a:avLst/>
          </a:prstGeom>
        </p:spPr>
      </p:pic>
      <p:sp>
        <p:nvSpPr>
          <p:cNvPr id="13" name="Rektangel 12" descr="TagShape">
            <a:extLst>
              <a:ext uri="{FF2B5EF4-FFF2-40B4-BE49-F238E27FC236}">
                <a16:creationId xmlns:a16="http://schemas.microsoft.com/office/drawing/2014/main" id="{C8A796C0-DE3B-4E8E-B941-05E5BB8E3845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4168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mmuner i samverkan">
    <p:bg>
      <p:bgPr>
        <a:solidFill>
          <a:srgbClr val="C7D5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5815-A89E-4367-A344-BA7FFCCB6CE5}" type="datetimeFigureOut">
              <a:rPr lang="sv-SE" smtClean="0"/>
              <a:t>2021-04-03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0BD4-3F17-46AC-ADAA-923C6F857662}" type="slidenum">
              <a:rPr lang="sv-SE" smtClean="0"/>
              <a:t>‹#›</a:t>
            </a:fld>
            <a:endParaRPr 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8A9AD0E2-2807-4F5D-BCA8-4E0EC6DD5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909" y="2404726"/>
            <a:ext cx="6530691" cy="1716231"/>
          </a:xfrm>
          <a:prstGeom prst="rect">
            <a:avLst/>
          </a:prstGeom>
        </p:spPr>
      </p:pic>
      <p:sp>
        <p:nvSpPr>
          <p:cNvPr id="14" name="Rektangel 13" descr="TagShape">
            <a:extLst>
              <a:ext uri="{FF2B5EF4-FFF2-40B4-BE49-F238E27FC236}">
                <a16:creationId xmlns:a16="http://schemas.microsoft.com/office/drawing/2014/main" id="{5D512A98-7BCB-49AA-9F96-67B326692A27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6381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59346" y="975101"/>
            <a:ext cx="9873308" cy="102848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59346" y="2003585"/>
            <a:ext cx="9873308" cy="313306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5815-A89E-4367-A344-BA7FFCCB6CE5}" type="datetimeFigureOut">
              <a:rPr lang="sv-SE" smtClean="0"/>
              <a:t>2021-04-03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0BD4-3F17-46AC-ADAA-923C6F85766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 descr="TagShape">
            <a:extLst>
              <a:ext uri="{FF2B5EF4-FFF2-40B4-BE49-F238E27FC236}">
                <a16:creationId xmlns:a16="http://schemas.microsoft.com/office/drawing/2014/main" id="{6E1D3E6B-9317-48CC-BF70-77A584F6BC02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384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,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0" y="975101"/>
            <a:ext cx="5170098" cy="102848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5999" y="2003585"/>
            <a:ext cx="5170097" cy="313306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Rektangel 4" descr="TagShape">
            <a:extLst>
              <a:ext uri="{FF2B5EF4-FFF2-40B4-BE49-F238E27FC236}">
                <a16:creationId xmlns:a16="http://schemas.microsoft.com/office/drawing/2014/main" id="{A2383BCC-328E-49D4-BF1D-04DCF70223C9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D11C224C-50B6-4B58-8806-349491F247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22498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3639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, stor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9564" y="975101"/>
            <a:ext cx="5170096" cy="102848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68400" y="2003585"/>
            <a:ext cx="5170096" cy="313306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Rektangel 4" descr="TagShape">
            <a:extLst>
              <a:ext uri="{FF2B5EF4-FFF2-40B4-BE49-F238E27FC236}">
                <a16:creationId xmlns:a16="http://schemas.microsoft.com/office/drawing/2014/main" id="{25FCDD1D-53AF-4056-BA6E-704D9481707D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91853EAF-570B-4CDE-A95B-F5507E1818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69502" y="0"/>
            <a:ext cx="5322498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9837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82064" y="1900022"/>
            <a:ext cx="5746539" cy="342207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Rektangel 4" descr="TagShape">
            <a:extLst>
              <a:ext uri="{FF2B5EF4-FFF2-40B4-BE49-F238E27FC236}">
                <a16:creationId xmlns:a16="http://schemas.microsoft.com/office/drawing/2014/main" id="{25FCDD1D-53AF-4056-BA6E-704D9481707D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91853EAF-570B-4CDE-A95B-F5507E1818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34226" y="871538"/>
            <a:ext cx="4250530" cy="445055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727FC955-E04C-4FC4-BF7F-018FB5FEC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065" y="871538"/>
            <a:ext cx="5746538" cy="102848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9074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,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871711" y="1900022"/>
            <a:ext cx="5513046" cy="342207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Rektangel 4" descr="TagShape">
            <a:extLst>
              <a:ext uri="{FF2B5EF4-FFF2-40B4-BE49-F238E27FC236}">
                <a16:creationId xmlns:a16="http://schemas.microsoft.com/office/drawing/2014/main" id="{A2383BCC-328E-49D4-BF1D-04DCF70223C9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D11C224C-50B6-4B58-8806-349491F247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0410" y="871539"/>
            <a:ext cx="4250530" cy="445055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F5B35A40-B2CD-43F4-9E61-B1DCEB821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710" y="871538"/>
            <a:ext cx="5513046" cy="102848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955760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Pr>
        <a:solidFill>
          <a:srgbClr val="C7D5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59347" y="4353339"/>
            <a:ext cx="8838667" cy="1222515"/>
          </a:xfrm>
        </p:spPr>
        <p:txBody>
          <a:bodyPr anchor="t">
            <a:noAutofit/>
          </a:bodyPr>
          <a:lstStyle>
            <a:lvl1pPr algn="l">
              <a:lnSpc>
                <a:spcPts val="3733"/>
              </a:lnSpc>
              <a:defRPr sz="2400" b="0" cap="none" baseline="0">
                <a:latin typeface="+mn-lt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59348" y="3419062"/>
            <a:ext cx="8838667" cy="862055"/>
          </a:xfrm>
        </p:spPr>
        <p:txBody>
          <a:bodyPr anchor="b"/>
          <a:lstStyle>
            <a:lvl1pPr marL="0" indent="0">
              <a:buNone/>
              <a:defRPr sz="3200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5815-A89E-4367-A344-BA7FFCCB6CE5}" type="datetimeFigureOut">
              <a:rPr lang="sv-SE" smtClean="0"/>
              <a:t>2021-04-03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0BD4-3F17-46AC-ADAA-923C6F85766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ektangel 7" descr="TagShape">
            <a:extLst>
              <a:ext uri="{FF2B5EF4-FFF2-40B4-BE49-F238E27FC236}">
                <a16:creationId xmlns:a16="http://schemas.microsoft.com/office/drawing/2014/main" id="{F78DA52B-A16F-48C2-979C-2C7237EA4A65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3034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E738-C7CC-48D2-9FEF-A7402D2C5FBF}" type="datetimeFigureOut">
              <a:rPr lang="sv-SE" smtClean="0"/>
              <a:t>2021-04-03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AD0-0160-4470-BDD3-B893EB3B8E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2841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59346" y="2284322"/>
            <a:ext cx="4857406" cy="3133067"/>
          </a:xfrm>
        </p:spPr>
        <p:txBody>
          <a:bodyPr/>
          <a:lstStyle>
            <a:lvl1pPr>
              <a:lnSpc>
                <a:spcPts val="2667"/>
              </a:lnSpc>
              <a:defRPr sz="2133"/>
            </a:lvl1pPr>
            <a:lvl2pPr>
              <a:lnSpc>
                <a:spcPts val="2667"/>
              </a:lnSpc>
              <a:defRPr sz="2133"/>
            </a:lvl2pPr>
            <a:lvl3pPr>
              <a:lnSpc>
                <a:spcPts val="2667"/>
              </a:lnSpc>
              <a:defRPr sz="2133"/>
            </a:lvl3pPr>
            <a:lvl4pPr>
              <a:lnSpc>
                <a:spcPts val="2667"/>
              </a:lnSpc>
              <a:defRPr sz="2133"/>
            </a:lvl4pPr>
            <a:lvl5pPr>
              <a:lnSpc>
                <a:spcPts val="2667"/>
              </a:lnSpc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5247" y="2284322"/>
            <a:ext cx="4857405" cy="3133067"/>
          </a:xfrm>
        </p:spPr>
        <p:txBody>
          <a:bodyPr/>
          <a:lstStyle>
            <a:lvl1pPr>
              <a:lnSpc>
                <a:spcPts val="2667"/>
              </a:lnSpc>
              <a:defRPr sz="2133"/>
            </a:lvl1pPr>
            <a:lvl2pPr>
              <a:lnSpc>
                <a:spcPts val="2667"/>
              </a:lnSpc>
              <a:defRPr sz="2133"/>
            </a:lvl2pPr>
            <a:lvl3pPr>
              <a:lnSpc>
                <a:spcPts val="2667"/>
              </a:lnSpc>
              <a:defRPr sz="2133"/>
            </a:lvl3pPr>
            <a:lvl4pPr>
              <a:lnSpc>
                <a:spcPts val="2667"/>
              </a:lnSpc>
              <a:defRPr sz="2133"/>
            </a:lvl4pPr>
            <a:lvl5pPr>
              <a:lnSpc>
                <a:spcPts val="2667"/>
              </a:lnSpc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5815-A89E-4367-A344-BA7FFCCB6CE5}" type="datetimeFigureOut">
              <a:rPr lang="sv-SE" smtClean="0"/>
              <a:t>2021-04-03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0BD4-3F17-46AC-ADAA-923C6F85766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 descr="TagShape">
            <a:extLst>
              <a:ext uri="{FF2B5EF4-FFF2-40B4-BE49-F238E27FC236}">
                <a16:creationId xmlns:a16="http://schemas.microsoft.com/office/drawing/2014/main" id="{B7D269E8-1B97-4660-96C8-BBC65D7179D9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6688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59347" y="2284323"/>
            <a:ext cx="4857406" cy="662878"/>
          </a:xfrm>
        </p:spPr>
        <p:txBody>
          <a:bodyPr anchor="ctr"/>
          <a:lstStyle>
            <a:lvl1pPr marL="0" indent="0">
              <a:lnSpc>
                <a:spcPts val="2667"/>
              </a:lnSpc>
              <a:buNone/>
              <a:defRPr sz="2133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159345" y="2984501"/>
            <a:ext cx="4857406" cy="2432888"/>
          </a:xfrm>
        </p:spPr>
        <p:txBody>
          <a:bodyPr/>
          <a:lstStyle>
            <a:lvl1pPr>
              <a:lnSpc>
                <a:spcPts val="2667"/>
              </a:lnSpc>
              <a:defRPr sz="2133"/>
            </a:lvl1pPr>
            <a:lvl2pPr>
              <a:lnSpc>
                <a:spcPts val="2667"/>
              </a:lnSpc>
              <a:defRPr sz="2133"/>
            </a:lvl2pPr>
            <a:lvl3pPr>
              <a:lnSpc>
                <a:spcPts val="2667"/>
              </a:lnSpc>
              <a:defRPr sz="2133"/>
            </a:lvl3pPr>
            <a:lvl4pPr>
              <a:lnSpc>
                <a:spcPts val="2667"/>
              </a:lnSpc>
              <a:defRPr sz="2133"/>
            </a:lvl4pPr>
            <a:lvl5pPr>
              <a:lnSpc>
                <a:spcPts val="2667"/>
              </a:lnSpc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5246" y="2284323"/>
            <a:ext cx="4857406" cy="662878"/>
          </a:xfrm>
        </p:spPr>
        <p:txBody>
          <a:bodyPr anchor="ctr"/>
          <a:lstStyle>
            <a:lvl1pPr marL="0" indent="0">
              <a:lnSpc>
                <a:spcPts val="2667"/>
              </a:lnSpc>
              <a:buNone/>
              <a:defRPr sz="2133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5246" y="2984500"/>
            <a:ext cx="4857406" cy="2432887"/>
          </a:xfrm>
        </p:spPr>
        <p:txBody>
          <a:bodyPr/>
          <a:lstStyle>
            <a:lvl1pPr>
              <a:lnSpc>
                <a:spcPts val="2667"/>
              </a:lnSpc>
              <a:defRPr sz="2133"/>
            </a:lvl1pPr>
            <a:lvl2pPr>
              <a:lnSpc>
                <a:spcPts val="2667"/>
              </a:lnSpc>
              <a:defRPr sz="2133"/>
            </a:lvl2pPr>
            <a:lvl3pPr>
              <a:lnSpc>
                <a:spcPts val="2667"/>
              </a:lnSpc>
              <a:defRPr sz="2133"/>
            </a:lvl3pPr>
            <a:lvl4pPr>
              <a:lnSpc>
                <a:spcPts val="2667"/>
              </a:lnSpc>
              <a:defRPr sz="2133"/>
            </a:lvl4pPr>
            <a:lvl5pPr>
              <a:lnSpc>
                <a:spcPts val="2667"/>
              </a:lnSpc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5815-A89E-4367-A344-BA7FFCCB6CE5}" type="datetimeFigureOut">
              <a:rPr lang="sv-SE" smtClean="0"/>
              <a:t>2021-04-03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0BD4-3F17-46AC-ADAA-923C6F85766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ektangel 10" descr="TagShape">
            <a:extLst>
              <a:ext uri="{FF2B5EF4-FFF2-40B4-BE49-F238E27FC236}">
                <a16:creationId xmlns:a16="http://schemas.microsoft.com/office/drawing/2014/main" id="{FCA14E54-72E3-41AE-81A7-5BA4FFB223DC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8778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flera logotyper">
    <p:bg>
      <p:bgPr>
        <a:solidFill>
          <a:srgbClr val="C7D5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11532" y="1218013"/>
            <a:ext cx="9768936" cy="973093"/>
          </a:xfrm>
        </p:spPr>
        <p:txBody>
          <a:bodyPr anchor="ctr"/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11532" y="2240489"/>
            <a:ext cx="9768936" cy="125321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2434480" y="6269209"/>
            <a:ext cx="1104000" cy="216000"/>
          </a:xfrm>
        </p:spPr>
        <p:txBody>
          <a:bodyPr/>
          <a:lstStyle/>
          <a:p>
            <a:fld id="{4DB05815-A89E-4367-A344-BA7FFCCB6CE5}" type="datetimeFigureOut">
              <a:rPr lang="sv-SE" smtClean="0"/>
              <a:t>2021-04-03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945429" y="6275694"/>
            <a:ext cx="1680000" cy="216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211532" y="6275694"/>
            <a:ext cx="816000" cy="216000"/>
          </a:xfrm>
        </p:spPr>
        <p:txBody>
          <a:bodyPr/>
          <a:lstStyle/>
          <a:p>
            <a:fld id="{AE2B0BD4-3F17-46AC-ADAA-923C6F857662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25075F7-D729-42A8-972A-217B2732A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642" y="5297801"/>
            <a:ext cx="3696445" cy="971408"/>
          </a:xfrm>
          <a:prstGeom prst="rect">
            <a:avLst/>
          </a:prstGeom>
        </p:spPr>
      </p:pic>
      <p:sp>
        <p:nvSpPr>
          <p:cNvPr id="13" name="Rektangel 12" descr="TagShape">
            <a:extLst>
              <a:ext uri="{FF2B5EF4-FFF2-40B4-BE49-F238E27FC236}">
                <a16:creationId xmlns:a16="http://schemas.microsoft.com/office/drawing/2014/main" id="{C8A796C0-DE3B-4E8E-B941-05E5BB8E3845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bild 7">
            <a:extLst>
              <a:ext uri="{FF2B5EF4-FFF2-40B4-BE49-F238E27FC236}">
                <a16:creationId xmlns:a16="http://schemas.microsoft.com/office/drawing/2014/main" id="{E5EF3880-05D7-44A1-835A-74A5DCFB5D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90861" y="5297801"/>
            <a:ext cx="1620000" cy="900000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1000"/>
            </a:lvl1pPr>
          </a:lstStyle>
          <a:p>
            <a:r>
              <a:rPr lang="sv-SE" dirty="0"/>
              <a:t>Klicka för att lägga till en logotyp</a:t>
            </a:r>
            <a:br>
              <a:rPr lang="sv-SE" dirty="0"/>
            </a:br>
            <a:r>
              <a:rPr lang="sv-SE" dirty="0"/>
              <a:t>Max 170x94 </a:t>
            </a:r>
            <a:r>
              <a:rPr lang="sv-SE" dirty="0" err="1"/>
              <a:t>px</a:t>
            </a:r>
            <a:br>
              <a:rPr lang="sv-SE" dirty="0"/>
            </a:br>
            <a:r>
              <a:rPr lang="sv-SE" dirty="0"/>
              <a:t>(4,5 x 2,5 cm)</a:t>
            </a:r>
            <a:endParaRPr lang="en-US" dirty="0"/>
          </a:p>
        </p:txBody>
      </p:sp>
      <p:sp>
        <p:nvSpPr>
          <p:cNvPr id="16" name="Platshållare för bild 7">
            <a:extLst>
              <a:ext uri="{FF2B5EF4-FFF2-40B4-BE49-F238E27FC236}">
                <a16:creationId xmlns:a16="http://schemas.microsoft.com/office/drawing/2014/main" id="{704F67FF-68E2-4EB5-9F06-1B3817BECFB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11532" y="5297801"/>
            <a:ext cx="1620000" cy="900000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1000"/>
            </a:lvl1pPr>
          </a:lstStyle>
          <a:p>
            <a:r>
              <a:rPr lang="sv-SE" dirty="0"/>
              <a:t>Klicka för att lägga till en logotyp</a:t>
            </a:r>
            <a:br>
              <a:rPr lang="sv-SE" dirty="0"/>
            </a:br>
            <a:r>
              <a:rPr lang="sv-SE" dirty="0"/>
              <a:t>Max 170x94 </a:t>
            </a:r>
            <a:r>
              <a:rPr lang="sv-SE" dirty="0" err="1"/>
              <a:t>px</a:t>
            </a:r>
            <a:br>
              <a:rPr lang="sv-SE" dirty="0"/>
            </a:br>
            <a:r>
              <a:rPr lang="sv-SE" dirty="0"/>
              <a:t>(4,5 x 2,5 cm)</a:t>
            </a:r>
            <a:endParaRPr lang="en-US" dirty="0"/>
          </a:p>
        </p:txBody>
      </p:sp>
      <p:sp>
        <p:nvSpPr>
          <p:cNvPr id="17" name="Platshållare för bild 7">
            <a:extLst>
              <a:ext uri="{FF2B5EF4-FFF2-40B4-BE49-F238E27FC236}">
                <a16:creationId xmlns:a16="http://schemas.microsoft.com/office/drawing/2014/main" id="{16C75A9D-D900-44B4-9A10-7AAEC826163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70190" y="5297801"/>
            <a:ext cx="1620000" cy="900000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1000"/>
            </a:lvl1pPr>
          </a:lstStyle>
          <a:p>
            <a:r>
              <a:rPr lang="sv-SE" dirty="0"/>
              <a:t>Klicka för att lägga till en logotyp</a:t>
            </a:r>
            <a:br>
              <a:rPr lang="sv-SE" dirty="0"/>
            </a:br>
            <a:r>
              <a:rPr lang="sv-SE" dirty="0"/>
              <a:t>Max 170x94 </a:t>
            </a:r>
            <a:r>
              <a:rPr lang="sv-SE" dirty="0" err="1"/>
              <a:t>px</a:t>
            </a:r>
            <a:br>
              <a:rPr lang="sv-SE" dirty="0"/>
            </a:br>
            <a:r>
              <a:rPr lang="sv-SE" dirty="0"/>
              <a:t>(4,5 x 2,5 cm)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60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84599" y="1604830"/>
            <a:ext cx="9022802" cy="254447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5815-A89E-4367-A344-BA7FFCCB6CE5}" type="datetimeFigureOut">
              <a:rPr lang="sv-SE" smtClean="0"/>
              <a:t>2021-04-03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0BD4-3F17-46AC-ADAA-923C6F857662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ktangel 6" descr="TagShape">
            <a:extLst>
              <a:ext uri="{FF2B5EF4-FFF2-40B4-BE49-F238E27FC236}">
                <a16:creationId xmlns:a16="http://schemas.microsoft.com/office/drawing/2014/main" id="{075B1405-25F1-4B79-BDC8-9214E097D409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741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39F810B8-CF04-456B-B386-3ED6483CC5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0"/>
          <a:stretch/>
        </p:blipFill>
        <p:spPr>
          <a:xfrm>
            <a:off x="559960" y="-1"/>
            <a:ext cx="4943217" cy="685800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82750" y="708271"/>
            <a:ext cx="5367129" cy="143802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5729344" y="6109643"/>
            <a:ext cx="1104000" cy="216000"/>
          </a:xfrm>
        </p:spPr>
        <p:txBody>
          <a:bodyPr/>
          <a:lstStyle/>
          <a:p>
            <a:fld id="{4DB05815-A89E-4367-A344-BA7FFCCB6CE5}" type="datetimeFigureOut">
              <a:rPr lang="sv-SE" smtClean="0"/>
              <a:t>2021-04-03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7240293" y="6109643"/>
            <a:ext cx="1680000" cy="216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4506396" y="6109643"/>
            <a:ext cx="816000" cy="216000"/>
          </a:xfrm>
        </p:spPr>
        <p:txBody>
          <a:bodyPr/>
          <a:lstStyle/>
          <a:p>
            <a:fld id="{AE2B0BD4-3F17-46AC-ADAA-923C6F857662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Rektangel 10" descr="TagShape">
            <a:extLst>
              <a:ext uri="{FF2B5EF4-FFF2-40B4-BE49-F238E27FC236}">
                <a16:creationId xmlns:a16="http://schemas.microsoft.com/office/drawing/2014/main" id="{9DE0BBA6-0B66-42BC-8D7C-D9C6AA98EA54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93B7B7AD-42F6-4336-AE05-1A3AB2463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2750" y="2284322"/>
            <a:ext cx="5367128" cy="3133067"/>
          </a:xfrm>
        </p:spPr>
        <p:txBody>
          <a:bodyPr/>
          <a:lstStyle>
            <a:lvl1pPr>
              <a:lnSpc>
                <a:spcPts val="2667"/>
              </a:lnSpc>
              <a:defRPr sz="2133"/>
            </a:lvl1pPr>
            <a:lvl2pPr>
              <a:lnSpc>
                <a:spcPts val="2667"/>
              </a:lnSpc>
              <a:defRPr sz="2133"/>
            </a:lvl2pPr>
            <a:lvl3pPr>
              <a:lnSpc>
                <a:spcPts val="2667"/>
              </a:lnSpc>
              <a:defRPr sz="2133"/>
            </a:lvl3pPr>
            <a:lvl4pPr>
              <a:lnSpc>
                <a:spcPts val="2667"/>
              </a:lnSpc>
              <a:defRPr sz="2133"/>
            </a:lvl4pPr>
            <a:lvl5pPr>
              <a:lnSpc>
                <a:spcPts val="2667"/>
              </a:lnSpc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4650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">
    <p:bg>
      <p:bgPr>
        <a:solidFill>
          <a:srgbClr val="C7D5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5815-A89E-4367-A344-BA7FFCCB6CE5}" type="datetimeFigureOut">
              <a:rPr lang="sv-SE" smtClean="0"/>
              <a:t>2021-04-03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0BD4-3F17-46AC-ADAA-923C6F857662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ktangel 5" descr="TagShape">
            <a:extLst>
              <a:ext uri="{FF2B5EF4-FFF2-40B4-BE49-F238E27FC236}">
                <a16:creationId xmlns:a16="http://schemas.microsoft.com/office/drawing/2014/main" id="{84D26A7B-5FB0-454F-B1BD-D72D38D8AA99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E6A1E0F-334E-4CB4-87DA-4844ED0761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642" y="5297801"/>
            <a:ext cx="3696445" cy="971408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54E08247-F446-4613-B151-7FF51222B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6" t="28491" r="9623"/>
          <a:stretch/>
        </p:blipFill>
        <p:spPr>
          <a:xfrm>
            <a:off x="5734770" y="3429000"/>
            <a:ext cx="732706" cy="820613"/>
          </a:xfrm>
          <a:prstGeom prst="rect">
            <a:avLst/>
          </a:prstGeom>
        </p:spPr>
      </p:pic>
      <p:pic>
        <p:nvPicPr>
          <p:cNvPr id="13" name="Bildobjekt 12" descr="En bild som visar ritning&#10;&#10;Automatiskt genererad beskrivning">
            <a:extLst>
              <a:ext uri="{FF2B5EF4-FFF2-40B4-BE49-F238E27FC236}">
                <a16:creationId xmlns:a16="http://schemas.microsoft.com/office/drawing/2014/main" id="{E5271B86-50AF-4E36-96E6-DEECA5199E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18" y="2347487"/>
            <a:ext cx="675145" cy="860057"/>
          </a:xfrm>
          <a:prstGeom prst="rect">
            <a:avLst/>
          </a:prstGeom>
        </p:spPr>
      </p:pic>
      <p:pic>
        <p:nvPicPr>
          <p:cNvPr id="15" name="Bildobjekt 14" descr="En bild som visar hjul&#10;&#10;Automatiskt genererad beskrivning">
            <a:extLst>
              <a:ext uri="{FF2B5EF4-FFF2-40B4-BE49-F238E27FC236}">
                <a16:creationId xmlns:a16="http://schemas.microsoft.com/office/drawing/2014/main" id="{820BF5B6-F03A-444D-B5AE-353760AF648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244" y="2347487"/>
            <a:ext cx="675145" cy="808557"/>
          </a:xfrm>
          <a:prstGeom prst="rect">
            <a:avLst/>
          </a:prstGeom>
        </p:spPr>
      </p:pic>
      <p:pic>
        <p:nvPicPr>
          <p:cNvPr id="17" name="Bildobjekt 16" descr="En bild som visar mat&#10;&#10;Automatiskt genererad beskrivning">
            <a:extLst>
              <a:ext uri="{FF2B5EF4-FFF2-40B4-BE49-F238E27FC236}">
                <a16:creationId xmlns:a16="http://schemas.microsoft.com/office/drawing/2014/main" id="{962C6026-1F5B-4CE3-AEDA-EE61E2A9EC5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083" y="3440433"/>
            <a:ext cx="673312" cy="787499"/>
          </a:xfrm>
          <a:prstGeom prst="rect">
            <a:avLst/>
          </a:prstGeom>
        </p:spPr>
      </p:pic>
      <p:pic>
        <p:nvPicPr>
          <p:cNvPr id="19" name="Bildobjekt 18" descr="En bild som visar bord&#10;&#10;Automatiskt genererad beskrivning">
            <a:extLst>
              <a:ext uri="{FF2B5EF4-FFF2-40B4-BE49-F238E27FC236}">
                <a16:creationId xmlns:a16="http://schemas.microsoft.com/office/drawing/2014/main" id="{779646EA-3CC7-453A-92A6-1A1BD9DA272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388" y="3359946"/>
            <a:ext cx="804862" cy="981931"/>
          </a:xfrm>
          <a:prstGeom prst="rect">
            <a:avLst/>
          </a:prstGeom>
        </p:spPr>
      </p:pic>
      <p:pic>
        <p:nvPicPr>
          <p:cNvPr id="21" name="Bildobjekt 20" descr="En bild som visar ritning, rum, tecken&#10;&#10;Automatiskt genererad beskrivning">
            <a:extLst>
              <a:ext uri="{FF2B5EF4-FFF2-40B4-BE49-F238E27FC236}">
                <a16:creationId xmlns:a16="http://schemas.microsoft.com/office/drawing/2014/main" id="{F45863A6-6CE2-4B88-9FCB-1AF68E1B971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096" y="2347488"/>
            <a:ext cx="671042" cy="794132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B3412DB5-DC13-41FF-AE90-4052825DEB0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898" y="3336133"/>
            <a:ext cx="897445" cy="1037508"/>
          </a:xfrm>
          <a:prstGeom prst="rect">
            <a:avLst/>
          </a:prstGeom>
        </p:spPr>
      </p:pic>
      <p:pic>
        <p:nvPicPr>
          <p:cNvPr id="27" name="Bildobjekt 26" descr="En bild som visar mat, tecken&#10;&#10;Automatiskt genererad beskrivning">
            <a:extLst>
              <a:ext uri="{FF2B5EF4-FFF2-40B4-BE49-F238E27FC236}">
                <a16:creationId xmlns:a16="http://schemas.microsoft.com/office/drawing/2014/main" id="{63EAAF55-5969-47A8-AD09-F5D575048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4" r="25847" b="43661"/>
          <a:stretch/>
        </p:blipFill>
        <p:spPr>
          <a:xfrm>
            <a:off x="743105" y="2361772"/>
            <a:ext cx="676800" cy="828552"/>
          </a:xfrm>
          <a:prstGeom prst="rect">
            <a:avLst/>
          </a:prstGeom>
        </p:spPr>
      </p:pic>
      <p:pic>
        <p:nvPicPr>
          <p:cNvPr id="29" name="Bildobjekt 28" descr="En bild som visar tecken&#10;&#10;Automatiskt genererad beskrivning">
            <a:extLst>
              <a:ext uri="{FF2B5EF4-FFF2-40B4-BE49-F238E27FC236}">
                <a16:creationId xmlns:a16="http://schemas.microsoft.com/office/drawing/2014/main" id="{FF803111-A68B-48C4-8684-C3CF6886B4C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294" y="3449957"/>
            <a:ext cx="668665" cy="775263"/>
          </a:xfrm>
          <a:prstGeom prst="rect">
            <a:avLst/>
          </a:prstGeom>
        </p:spPr>
      </p:pic>
      <p:pic>
        <p:nvPicPr>
          <p:cNvPr id="31" name="Bildobjekt 30" descr="En bild som visar mat&#10;&#10;Automatiskt genererad beskrivning">
            <a:extLst>
              <a:ext uri="{FF2B5EF4-FFF2-40B4-BE49-F238E27FC236}">
                <a16:creationId xmlns:a16="http://schemas.microsoft.com/office/drawing/2014/main" id="{B245DCC8-F875-4719-BF5A-F1F9C93EA21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859" y="3359946"/>
            <a:ext cx="668664" cy="955235"/>
          </a:xfrm>
          <a:prstGeom prst="rect">
            <a:avLst/>
          </a:prstGeom>
        </p:spPr>
      </p:pic>
      <p:pic>
        <p:nvPicPr>
          <p:cNvPr id="33" name="Bildobjekt 32">
            <a:extLst>
              <a:ext uri="{FF2B5EF4-FFF2-40B4-BE49-F238E27FC236}">
                <a16:creationId xmlns:a16="http://schemas.microsoft.com/office/drawing/2014/main" id="{BA01D984-28C8-4665-A458-4656DFF5424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250" y="2345106"/>
            <a:ext cx="671042" cy="782556"/>
          </a:xfrm>
          <a:prstGeom prst="rect">
            <a:avLst/>
          </a:prstGeom>
        </p:spPr>
      </p:pic>
      <p:pic>
        <p:nvPicPr>
          <p:cNvPr id="35" name="Bildobjekt 34" descr="En bild som visar rum&#10;&#10;Automatiskt genererad beskrivning">
            <a:extLst>
              <a:ext uri="{FF2B5EF4-FFF2-40B4-BE49-F238E27FC236}">
                <a16:creationId xmlns:a16="http://schemas.microsoft.com/office/drawing/2014/main" id="{10B81327-16E7-45D3-BBED-62941482E5E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289" y="3449957"/>
            <a:ext cx="661558" cy="775263"/>
          </a:xfrm>
          <a:prstGeom prst="rect">
            <a:avLst/>
          </a:prstGeom>
        </p:spPr>
      </p:pic>
      <p:pic>
        <p:nvPicPr>
          <p:cNvPr id="37" name="Bildobjekt 36" descr="En bild som visar ritning&#10;&#10;Automatiskt genererad beskrivning">
            <a:extLst>
              <a:ext uri="{FF2B5EF4-FFF2-40B4-BE49-F238E27FC236}">
                <a16:creationId xmlns:a16="http://schemas.microsoft.com/office/drawing/2014/main" id="{730D3028-3B22-4FC0-9E6D-D6D300B6009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391" y="2337934"/>
            <a:ext cx="1104000" cy="775384"/>
          </a:xfrm>
          <a:prstGeom prst="rect">
            <a:avLst/>
          </a:prstGeom>
        </p:spPr>
      </p:pic>
      <p:pic>
        <p:nvPicPr>
          <p:cNvPr id="39" name="Bildobjekt 38" descr="En bild som visar ritning&#10;&#10;Automatiskt genererad beskrivning">
            <a:extLst>
              <a:ext uri="{FF2B5EF4-FFF2-40B4-BE49-F238E27FC236}">
                <a16:creationId xmlns:a16="http://schemas.microsoft.com/office/drawing/2014/main" id="{449FD00B-5EFD-41E3-B3CF-51CC904328C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87" y="3452339"/>
            <a:ext cx="665621" cy="821754"/>
          </a:xfrm>
          <a:prstGeom prst="rect">
            <a:avLst/>
          </a:prstGeom>
        </p:spPr>
      </p:pic>
      <p:pic>
        <p:nvPicPr>
          <p:cNvPr id="41" name="Bildobjekt 40" descr="En bild som visar tecken, flagga, ritning&#10;&#10;Automatiskt genererad beskrivning">
            <a:extLst>
              <a:ext uri="{FF2B5EF4-FFF2-40B4-BE49-F238E27FC236}">
                <a16:creationId xmlns:a16="http://schemas.microsoft.com/office/drawing/2014/main" id="{84C3B681-5D17-4610-BE3F-2A859DAFFE14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323" y="2354629"/>
            <a:ext cx="671042" cy="832091"/>
          </a:xfrm>
          <a:prstGeom prst="rect">
            <a:avLst/>
          </a:prstGeom>
        </p:spPr>
      </p:pic>
      <p:pic>
        <p:nvPicPr>
          <p:cNvPr id="43" name="Bildobjekt 42" descr="En bild som visar ritning, skärm, dator, tangentbord&#10;&#10;Automatiskt genererad beskrivning">
            <a:extLst>
              <a:ext uri="{FF2B5EF4-FFF2-40B4-BE49-F238E27FC236}">
                <a16:creationId xmlns:a16="http://schemas.microsoft.com/office/drawing/2014/main" id="{E9E915B8-9697-4B5E-BD62-088235F26F0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05" y="3359540"/>
            <a:ext cx="666881" cy="952687"/>
          </a:xfrm>
          <a:prstGeom prst="rect">
            <a:avLst/>
          </a:prstGeom>
        </p:spPr>
      </p:pic>
      <p:pic>
        <p:nvPicPr>
          <p:cNvPr id="45" name="Bildobjekt 44" descr="En bild som visar foto, tecken, svart, sitter&#10;&#10;Automatiskt genererad beskrivning">
            <a:extLst>
              <a:ext uri="{FF2B5EF4-FFF2-40B4-BE49-F238E27FC236}">
                <a16:creationId xmlns:a16="http://schemas.microsoft.com/office/drawing/2014/main" id="{B1DCC790-166B-4896-9DF9-B0E92281D473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730" y="3454843"/>
            <a:ext cx="667042" cy="794098"/>
          </a:xfrm>
          <a:prstGeom prst="rect">
            <a:avLst/>
          </a:prstGeom>
        </p:spPr>
      </p:pic>
      <p:pic>
        <p:nvPicPr>
          <p:cNvPr id="47" name="Bildobjekt 46" descr="En bild som visar rum&#10;&#10;Automatiskt genererad beskrivning">
            <a:extLst>
              <a:ext uri="{FF2B5EF4-FFF2-40B4-BE49-F238E27FC236}">
                <a16:creationId xmlns:a16="http://schemas.microsoft.com/office/drawing/2014/main" id="{22C6F97D-B3C1-4A43-8A8D-FF8851BB2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7" r="25364" b="33902"/>
          <a:stretch/>
        </p:blipFill>
        <p:spPr>
          <a:xfrm>
            <a:off x="10757708" y="2188916"/>
            <a:ext cx="691187" cy="1061035"/>
          </a:xfrm>
          <a:prstGeom prst="rect">
            <a:avLst/>
          </a:prstGeom>
        </p:spPr>
      </p:pic>
      <p:pic>
        <p:nvPicPr>
          <p:cNvPr id="49" name="Bildobjekt 48">
            <a:extLst>
              <a:ext uri="{FF2B5EF4-FFF2-40B4-BE49-F238E27FC236}">
                <a16:creationId xmlns:a16="http://schemas.microsoft.com/office/drawing/2014/main" id="{73E4BDE5-49CF-4BB3-9530-CCA003505AE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26" y="2200216"/>
            <a:ext cx="853200" cy="1001656"/>
          </a:xfrm>
          <a:prstGeom prst="rect">
            <a:avLst/>
          </a:prstGeom>
        </p:spPr>
      </p:pic>
      <p:pic>
        <p:nvPicPr>
          <p:cNvPr id="51" name="Bildobjekt 50" descr="En bild som visar burk, ritning&#10;&#10;Automatiskt genererad beskrivning">
            <a:extLst>
              <a:ext uri="{FF2B5EF4-FFF2-40B4-BE49-F238E27FC236}">
                <a16:creationId xmlns:a16="http://schemas.microsoft.com/office/drawing/2014/main" id="{CBB33E5A-EEF6-48FD-8E7F-5A13D94A91B0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79" y="3304211"/>
            <a:ext cx="882000" cy="1025204"/>
          </a:xfrm>
          <a:prstGeom prst="rect">
            <a:avLst/>
          </a:prstGeom>
        </p:spPr>
      </p:pic>
      <p:pic>
        <p:nvPicPr>
          <p:cNvPr id="53" name="Bildobjekt 52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151815DE-858B-4483-BD3D-6FBBB40B26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2" t="1" r="34021" b="46943"/>
          <a:stretch/>
        </p:blipFill>
        <p:spPr>
          <a:xfrm>
            <a:off x="4084082" y="2351427"/>
            <a:ext cx="691187" cy="786253"/>
          </a:xfrm>
          <a:prstGeom prst="rect">
            <a:avLst/>
          </a:prstGeom>
        </p:spPr>
      </p:pic>
      <p:pic>
        <p:nvPicPr>
          <p:cNvPr id="57" name="Bildobjekt 56">
            <a:extLst>
              <a:ext uri="{FF2B5EF4-FFF2-40B4-BE49-F238E27FC236}">
                <a16:creationId xmlns:a16="http://schemas.microsoft.com/office/drawing/2014/main" id="{26C5207F-04EF-4C6E-982C-CD87CAD1C0F0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502" y="2359704"/>
            <a:ext cx="672651" cy="860057"/>
          </a:xfrm>
          <a:prstGeom prst="rect">
            <a:avLst/>
          </a:prstGeom>
        </p:spPr>
      </p:pic>
      <p:pic>
        <p:nvPicPr>
          <p:cNvPr id="58" name="Bildobjekt 57" descr="En bild som visar tecken, ritning&#10;&#10;Automatiskt genererad beskrivning">
            <a:extLst>
              <a:ext uri="{FF2B5EF4-FFF2-40B4-BE49-F238E27FC236}">
                <a16:creationId xmlns:a16="http://schemas.microsoft.com/office/drawing/2014/main" id="{C7FF93A5-3C60-4908-A523-F80E808FEA1C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985" y="2255743"/>
            <a:ext cx="856800" cy="977760"/>
          </a:xfrm>
          <a:prstGeom prst="rect">
            <a:avLst/>
          </a:prstGeom>
        </p:spPr>
      </p:pic>
      <p:pic>
        <p:nvPicPr>
          <p:cNvPr id="60" name="Bildobjekt 59" descr="En bild som visar ritning&#10;&#10;Automatiskt genererad beskrivning">
            <a:extLst>
              <a:ext uri="{FF2B5EF4-FFF2-40B4-BE49-F238E27FC236}">
                <a16:creationId xmlns:a16="http://schemas.microsoft.com/office/drawing/2014/main" id="{A64BD302-C884-4F81-9745-C977B86DDC02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572" y="3453365"/>
            <a:ext cx="661558" cy="820332"/>
          </a:xfrm>
          <a:prstGeom prst="rect">
            <a:avLst/>
          </a:prstGeom>
        </p:spPr>
      </p:pic>
      <p:pic>
        <p:nvPicPr>
          <p:cNvPr id="62" name="Bildobjekt 61" descr="En bild som visar tecken, ritning&#10;&#10;Automatiskt genererad beskrivning">
            <a:extLst>
              <a:ext uri="{FF2B5EF4-FFF2-40B4-BE49-F238E27FC236}">
                <a16:creationId xmlns:a16="http://schemas.microsoft.com/office/drawing/2014/main" id="{70F1CC5C-C063-42DF-9B83-3135CC031005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853" y="2354628"/>
            <a:ext cx="668106" cy="811465"/>
          </a:xfrm>
          <a:prstGeom prst="rect">
            <a:avLst/>
          </a:prstGeom>
        </p:spPr>
      </p:pic>
      <p:pic>
        <p:nvPicPr>
          <p:cNvPr id="7" name="Bildobjekt 6" descr="En bild som visar sitter, vit, klocka, tecken&#10;&#10;Automatiskt genererad beskrivning">
            <a:extLst>
              <a:ext uri="{FF2B5EF4-FFF2-40B4-BE49-F238E27FC236}">
                <a16:creationId xmlns:a16="http://schemas.microsoft.com/office/drawing/2014/main" id="{374DCE1D-0A09-4281-AE3E-5385E3D1723E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418" y="3452598"/>
            <a:ext cx="679726" cy="77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26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5815-A89E-4367-A344-BA7FFCCB6CE5}" type="datetimeFigureOut">
              <a:rPr lang="sv-SE" smtClean="0"/>
              <a:t>2021-04-03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0BD4-3F17-46AC-ADAA-923C6F857662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ktangel 5" descr="TagShape">
            <a:extLst>
              <a:ext uri="{FF2B5EF4-FFF2-40B4-BE49-F238E27FC236}">
                <a16:creationId xmlns:a16="http://schemas.microsoft.com/office/drawing/2014/main" id="{84D26A7B-5FB0-454F-B1BD-D72D38D8AA99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930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E738-C7CC-48D2-9FEF-A7402D2C5FBF}" type="datetimeFigureOut">
              <a:rPr lang="sv-SE" smtClean="0"/>
              <a:t>2021-04-03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AD0-0160-4470-BDD3-B893EB3B8E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527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E738-C7CC-48D2-9FEF-A7402D2C5FBF}" type="datetimeFigureOut">
              <a:rPr lang="sv-SE" smtClean="0"/>
              <a:t>2021-04-03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AD0-0160-4470-BDD3-B893EB3B8E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2236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E738-C7CC-48D2-9FEF-A7402D2C5FBF}" type="datetimeFigureOut">
              <a:rPr lang="sv-SE" smtClean="0"/>
              <a:t>2021-04-03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AD0-0160-4470-BDD3-B893EB3B8E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0974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E738-C7CC-48D2-9FEF-A7402D2C5FBF}" type="datetimeFigureOut">
              <a:rPr lang="sv-SE" smtClean="0"/>
              <a:t>2021-04-03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AD0-0160-4470-BDD3-B893EB3B8E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473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E738-C7CC-48D2-9FEF-A7402D2C5FBF}" type="datetimeFigureOut">
              <a:rPr lang="sv-SE" smtClean="0"/>
              <a:t>2021-04-03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AD0-0160-4470-BDD3-B893EB3B8E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140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E738-C7CC-48D2-9FEF-A7402D2C5FBF}" type="datetimeFigureOut">
              <a:rPr lang="sv-SE" smtClean="0"/>
              <a:t>2021-04-03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AD0-0160-4470-BDD3-B893EB3B8E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8119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E738-C7CC-48D2-9FEF-A7402D2C5FBF}" type="datetimeFigureOut">
              <a:rPr lang="sv-SE" smtClean="0"/>
              <a:t>2021-04-03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BAD0-0160-4470-BDD3-B893EB3B8E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5177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2E738-C7CC-48D2-9FEF-A7402D2C5FBF}" type="datetimeFigureOut">
              <a:rPr lang="sv-SE" smtClean="0"/>
              <a:t>2021-04-03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6BAD0-0160-4470-BDD3-B893EB3B8E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704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567D323-7DAD-4DAA-A52F-73A1E26C7D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55"/>
          <a:stretch/>
        </p:blipFill>
        <p:spPr>
          <a:xfrm>
            <a:off x="9614871" y="6022210"/>
            <a:ext cx="2151063" cy="390867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159346" y="975101"/>
            <a:ext cx="9873307" cy="1171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59347" y="2284322"/>
            <a:ext cx="9873306" cy="31330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Nivå ett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382295" y="6103158"/>
            <a:ext cx="11040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333" baseline="0">
                <a:solidFill>
                  <a:schemeClr val="tx1"/>
                </a:solidFill>
              </a:defRPr>
            </a:lvl1pPr>
          </a:lstStyle>
          <a:p>
            <a:fld id="{4DB05815-A89E-4367-A344-BA7FFCCB6CE5}" type="datetimeFigureOut">
              <a:rPr lang="sv-SE" smtClean="0"/>
              <a:pPr/>
              <a:t>2021-04-03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893244" y="6109643"/>
            <a:ext cx="16800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333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59347" y="6109643"/>
            <a:ext cx="8160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333" baseline="0">
                <a:solidFill>
                  <a:schemeClr val="tx1"/>
                </a:solidFill>
              </a:defRPr>
            </a:lvl1pPr>
          </a:lstStyle>
          <a:p>
            <a:fld id="{AE2B0BD4-3F17-46AC-ADAA-923C6F85766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793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l" defTabSz="1219170" rtl="0" eaLnBrk="1" latinLnBrk="0" hangingPunct="1">
        <a:spcBef>
          <a:spcPct val="0"/>
        </a:spcBef>
        <a:buNone/>
        <a:defRPr sz="3600" b="0" i="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None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277200" indent="-277200" algn="l" defTabSz="121917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820800" indent="-356400" algn="l" defTabSz="121917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126800" indent="-237600" algn="l" defTabSz="121917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1551600" indent="-306000" algn="l" defTabSz="121917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5581DE-40CD-45E9-934C-2D1146810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Regionala principer för återvinningscentraler (ÅVC) i Stockholms län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5DF2F3-9762-43DB-AC8B-9F575577C7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618" y="2548081"/>
            <a:ext cx="5278783" cy="3429553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sv-SE" sz="2000" dirty="0"/>
              <a:t>Fri rörlighet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sv-SE" sz="2000" dirty="0"/>
              <a:t>Ekonomisk utjämning mellan ÅVC-organen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sv-SE" sz="2000" dirty="0"/>
              <a:t>Enhetliga benämningar, skyltning m.m.</a:t>
            </a:r>
          </a:p>
          <a:p>
            <a:pPr marL="0" indent="0">
              <a:lnSpc>
                <a:spcPct val="100000"/>
              </a:lnSpc>
              <a:buNone/>
            </a:pPr>
            <a:endParaRPr lang="sv-SE" sz="2000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84077446-E262-4492-8BB4-0F9A2770CF1A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382228"/>
            <a:ext cx="5253038" cy="295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30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D21DFAA-6DEE-486A-BB20-48B2AFB822FC}"/>
              </a:ext>
            </a:extLst>
          </p:cNvPr>
          <p:cNvSpPr/>
          <p:nvPr/>
        </p:nvSpPr>
        <p:spPr>
          <a:xfrm>
            <a:off x="3048000" y="310583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4000" dirty="0">
                <a:solidFill>
                  <a:srgbClr val="1D1D1B"/>
                </a:solidFill>
                <a:ea typeface="Sweco Sans"/>
                <a:cs typeface="Times New Roman" panose="02020603050405020304" pitchFamily="18" charset="0"/>
              </a:rPr>
              <a:t>Kostnader</a:t>
            </a:r>
            <a:r>
              <a:rPr lang="sv-SE" sz="4000" dirty="0">
                <a:solidFill>
                  <a:srgbClr val="1D1D1B"/>
                </a:solidFill>
                <a:latin typeface="Sweco Sans"/>
                <a:ea typeface="Sweco Sans"/>
                <a:cs typeface="Times New Roman" panose="02020603050405020304" pitchFamily="18" charset="0"/>
              </a:rPr>
              <a:t> per besök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3551361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A742211-7F22-48B8-91AA-1BA369BE1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615" y="63795"/>
            <a:ext cx="6337064" cy="676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03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CC7A96A4-B294-4605-9EEA-3802E49A7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221" y="1127052"/>
            <a:ext cx="14041253" cy="408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38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5A5907-A768-4398-AC08-05228E998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Överdebitering kan undvikas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CED74A-7014-4705-89C3-6F4236B4A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Förmånsbilar ingår inte då bilen – inte föraren – registreras</a:t>
            </a:r>
          </a:p>
          <a:p>
            <a:r>
              <a:rPr lang="sv-SE" dirty="0"/>
              <a:t>I Uträkning 2 ingår inte räntor, avskrivningar m.m.</a:t>
            </a:r>
          </a:p>
          <a:p>
            <a:r>
              <a:rPr lang="sv-SE" dirty="0"/>
              <a:t>Det går att använda kostnaden för kollektivet med lägst kostnad bland dem som har positivt nettoutfall</a:t>
            </a:r>
          </a:p>
        </p:txBody>
      </p:sp>
    </p:spTree>
    <p:extLst>
      <p:ext uri="{BB962C8B-B14F-4D97-AF65-F5344CB8AC3E}">
        <p14:creationId xmlns:p14="http://schemas.microsoft.com/office/powerpoint/2010/main" val="502283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4B26DE7-0EF4-4B9E-8C06-874807B167FF}"/>
              </a:ext>
            </a:extLst>
          </p:cNvPr>
          <p:cNvSpPr/>
          <p:nvPr/>
        </p:nvSpPr>
        <p:spPr>
          <a:xfrm>
            <a:off x="3735738" y="3244334"/>
            <a:ext cx="571791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4000" dirty="0"/>
              <a:t>Ekonomiska konsekvenser </a:t>
            </a:r>
          </a:p>
          <a:p>
            <a:r>
              <a:rPr lang="sv-SE" sz="4000" dirty="0"/>
              <a:t>av kostnadsutjämning</a:t>
            </a:r>
          </a:p>
        </p:txBody>
      </p:sp>
    </p:spTree>
    <p:extLst>
      <p:ext uri="{BB962C8B-B14F-4D97-AF65-F5344CB8AC3E}">
        <p14:creationId xmlns:p14="http://schemas.microsoft.com/office/powerpoint/2010/main" val="885827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E580FC-99EE-4662-B5E1-9E87A2B34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Tabell 7: Antal besök på ÅVC från privatpersoner i andra kollektiv 2019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D3255DA4-72DD-4EA7-9622-77F9572A62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716896"/>
              </p:ext>
            </p:extLst>
          </p:nvPr>
        </p:nvGraphicFramePr>
        <p:xfrm>
          <a:off x="4978399" y="786809"/>
          <a:ext cx="6574970" cy="4859243"/>
        </p:xfrm>
        <a:graphic>
          <a:graphicData uri="http://schemas.openxmlformats.org/drawingml/2006/table">
            <a:tbl>
              <a:tblPr firstRow="1" firstCol="1" bandRow="1"/>
              <a:tblGrid>
                <a:gridCol w="1939151">
                  <a:extLst>
                    <a:ext uri="{9D8B030D-6E8A-4147-A177-3AD203B41FA5}">
                      <a16:colId xmlns:a16="http://schemas.microsoft.com/office/drawing/2014/main" val="3956255499"/>
                    </a:ext>
                  </a:extLst>
                </a:gridCol>
                <a:gridCol w="1544569">
                  <a:extLst>
                    <a:ext uri="{9D8B030D-6E8A-4147-A177-3AD203B41FA5}">
                      <a16:colId xmlns:a16="http://schemas.microsoft.com/office/drawing/2014/main" val="1821166988"/>
                    </a:ext>
                  </a:extLst>
                </a:gridCol>
                <a:gridCol w="1545625">
                  <a:extLst>
                    <a:ext uri="{9D8B030D-6E8A-4147-A177-3AD203B41FA5}">
                      <a16:colId xmlns:a16="http://schemas.microsoft.com/office/drawing/2014/main" val="2510329089"/>
                    </a:ext>
                  </a:extLst>
                </a:gridCol>
                <a:gridCol w="1545625">
                  <a:extLst>
                    <a:ext uri="{9D8B030D-6E8A-4147-A177-3AD203B41FA5}">
                      <a16:colId xmlns:a16="http://schemas.microsoft.com/office/drawing/2014/main" val="3366912597"/>
                    </a:ext>
                  </a:extLst>
                </a:gridCol>
              </a:tblGrid>
              <a:tr h="68284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b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Från</a:t>
                      </a:r>
                      <a:b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endParaRPr lang="sv-SE" sz="1400" dirty="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E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b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Till Nacka</a:t>
                      </a:r>
                      <a:endParaRPr lang="sv-SE" sz="1400" dirty="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E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b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Till Stockholm</a:t>
                      </a:r>
                      <a:endParaRPr lang="sv-SE" sz="1400" dirty="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E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b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Till SÖRAB</a:t>
                      </a:r>
                      <a:endParaRPr lang="sv-SE" sz="1400" dirty="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E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894212"/>
                  </a:ext>
                </a:extLst>
              </a:tr>
              <a:tr h="34803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Ekerö</a:t>
                      </a:r>
                      <a:endParaRPr lang="sv-SE" sz="1400" dirty="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EB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400">
                        <a:effectLst/>
                        <a:latin typeface="Swec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>
                          <a:solidFill>
                            <a:srgbClr val="1D1D1B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10 400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400" dirty="0">
                        <a:effectLst/>
                        <a:latin typeface="Swec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290003"/>
                  </a:ext>
                </a:extLst>
              </a:tr>
              <a:tr h="34803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Nacka</a:t>
                      </a:r>
                      <a:endParaRPr lang="sv-SE" sz="1400" dirty="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EB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400">
                        <a:effectLst/>
                        <a:latin typeface="Swec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>
                          <a:solidFill>
                            <a:srgbClr val="1D1D1B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1 700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 dirty="0">
                          <a:solidFill>
                            <a:srgbClr val="1D1D1B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396</a:t>
                      </a:r>
                      <a:endParaRPr lang="sv-SE" sz="1400" dirty="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3240817"/>
                  </a:ext>
                </a:extLst>
              </a:tr>
              <a:tr h="34803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Norrtälje</a:t>
                      </a:r>
                      <a:endParaRPr lang="sv-SE" sz="1400" dirty="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EB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400">
                        <a:effectLst/>
                        <a:latin typeface="Swec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400">
                        <a:effectLst/>
                        <a:latin typeface="Swec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 dirty="0">
                          <a:solidFill>
                            <a:srgbClr val="1D1D1B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940</a:t>
                      </a:r>
                      <a:endParaRPr lang="sv-SE" sz="1400" dirty="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9869349"/>
                  </a:ext>
                </a:extLst>
              </a:tr>
              <a:tr h="34803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Roslagsvatten</a:t>
                      </a:r>
                      <a:endParaRPr lang="sv-SE" sz="1400" dirty="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EB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400">
                        <a:effectLst/>
                        <a:latin typeface="Swec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400">
                        <a:effectLst/>
                        <a:latin typeface="Swec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 dirty="0">
                          <a:solidFill>
                            <a:srgbClr val="1D1D1B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4 346</a:t>
                      </a:r>
                      <a:endParaRPr lang="sv-SE" sz="1400" dirty="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378031"/>
                  </a:ext>
                </a:extLst>
              </a:tr>
              <a:tr h="34803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Sigtuna</a:t>
                      </a:r>
                      <a:endParaRPr lang="sv-SE" sz="1400" dirty="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EB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400">
                        <a:effectLst/>
                        <a:latin typeface="Swec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400" dirty="0">
                        <a:effectLst/>
                        <a:latin typeface="Swec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 dirty="0">
                          <a:solidFill>
                            <a:srgbClr val="1D1D1B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3 184</a:t>
                      </a:r>
                      <a:endParaRPr lang="sv-SE" sz="1400" dirty="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050922"/>
                  </a:ext>
                </a:extLst>
              </a:tr>
              <a:tr h="34803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SRV</a:t>
                      </a:r>
                      <a:endParaRPr lang="sv-SE" sz="1400" dirty="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EB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400">
                        <a:effectLst/>
                        <a:latin typeface="Swec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>
                          <a:solidFill>
                            <a:srgbClr val="1D1D1B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36 400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 dirty="0">
                          <a:solidFill>
                            <a:srgbClr val="1D1D1B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398</a:t>
                      </a:r>
                      <a:endParaRPr lang="sv-SE" sz="1400" dirty="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752771"/>
                  </a:ext>
                </a:extLst>
              </a:tr>
              <a:tr h="34803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Stockholm</a:t>
                      </a:r>
                      <a:endParaRPr lang="sv-SE" sz="1400" dirty="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E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3 000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400" dirty="0">
                        <a:effectLst/>
                        <a:latin typeface="Swec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 dirty="0">
                          <a:solidFill>
                            <a:srgbClr val="1D1D1B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30 338</a:t>
                      </a:r>
                      <a:endParaRPr lang="sv-SE" sz="1400" dirty="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3583145"/>
                  </a:ext>
                </a:extLst>
              </a:tr>
              <a:tr h="34803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SÖRAB</a:t>
                      </a:r>
                      <a:endParaRPr lang="sv-SE" sz="1400" dirty="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EB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400">
                        <a:effectLst/>
                        <a:latin typeface="Swec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>
                          <a:solidFill>
                            <a:srgbClr val="1D1D1B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71 000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400" dirty="0">
                        <a:effectLst/>
                        <a:latin typeface="Swec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147621"/>
                  </a:ext>
                </a:extLst>
              </a:tr>
              <a:tr h="34803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 b="1" dirty="0" err="1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Telge</a:t>
                      </a:r>
                      <a:endParaRPr lang="sv-SE" sz="1400" dirty="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EB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400">
                        <a:effectLst/>
                        <a:latin typeface="Swec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>
                          <a:solidFill>
                            <a:srgbClr val="1D1D1B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1 200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400" dirty="0">
                        <a:effectLst/>
                        <a:latin typeface="Swec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489621"/>
                  </a:ext>
                </a:extLst>
              </a:tr>
              <a:tr h="34803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Tyresö</a:t>
                      </a:r>
                      <a:endParaRPr lang="sv-SE" sz="1400" dirty="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EB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400">
                        <a:effectLst/>
                        <a:latin typeface="Swec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400">
                        <a:effectLst/>
                        <a:latin typeface="Swec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400" dirty="0">
                        <a:effectLst/>
                        <a:latin typeface="Swec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859432"/>
                  </a:ext>
                </a:extLst>
              </a:tr>
              <a:tr h="34803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Upplands-Bro</a:t>
                      </a:r>
                      <a:endParaRPr lang="sv-SE" sz="1400" dirty="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EB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400" dirty="0">
                        <a:effectLst/>
                        <a:latin typeface="Swec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400">
                        <a:effectLst/>
                        <a:latin typeface="Swec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 dirty="0">
                          <a:solidFill>
                            <a:srgbClr val="1D1D1B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dirty="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7386861"/>
                  </a:ext>
                </a:extLst>
              </a:tr>
              <a:tr h="34803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Värmdö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E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9 000</a:t>
                      </a:r>
                      <a:endParaRPr lang="sv-SE" sz="1400" dirty="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400" dirty="0">
                        <a:effectLst/>
                        <a:latin typeface="Swec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 dirty="0">
                          <a:solidFill>
                            <a:srgbClr val="1D1D1B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 dirty="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056050"/>
                  </a:ext>
                </a:extLst>
              </a:tr>
            </a:tbl>
          </a:graphicData>
        </a:graphic>
      </p:graphicFrame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D394884-8A9E-4AF1-B4D9-5FC0A03F2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r>
              <a:rPr lang="sv-SE" dirty="0" err="1"/>
              <a:t>Anm</a:t>
            </a:r>
            <a:r>
              <a:rPr lang="sv-SE" dirty="0"/>
              <a:t>:  Skälet till att  uppgifter från Tyresö och Upplands-Bro inte är angivna är att kommunerna vare sig har inflöde från (</a:t>
            </a:r>
            <a:r>
              <a:rPr lang="sv-SE" dirty="0" err="1"/>
              <a:t>pga</a:t>
            </a:r>
            <a:r>
              <a:rPr lang="sv-SE" dirty="0"/>
              <a:t> bomsystem)  eller  rapporterade flöden till andra kollektiv.</a:t>
            </a:r>
          </a:p>
        </p:txBody>
      </p:sp>
    </p:spTree>
    <p:extLst>
      <p:ext uri="{BB962C8B-B14F-4D97-AF65-F5344CB8AC3E}">
        <p14:creationId xmlns:p14="http://schemas.microsoft.com/office/powerpoint/2010/main" val="3091566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090F343-26C7-4A7E-AB0D-2A8C02D81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84805"/>
            <a:ext cx="10515600" cy="15058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sv-SE" sz="4800" b="1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Tabell 8: Ekonomiska konsekvenser av kostnadsutjämning, kr</a:t>
            </a:r>
            <a:endParaRPr kumimoji="0" lang="en-US" altLang="sv-SE" sz="48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9202380C-BC58-49C7-A498-405596373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494108"/>
              </p:ext>
            </p:extLst>
          </p:nvPr>
        </p:nvGraphicFramePr>
        <p:xfrm>
          <a:off x="838200" y="2111242"/>
          <a:ext cx="10512548" cy="3918673"/>
        </p:xfrm>
        <a:graphic>
          <a:graphicData uri="http://schemas.openxmlformats.org/drawingml/2006/table">
            <a:tbl>
              <a:tblPr firstRow="1" firstCol="1" bandRow="1"/>
              <a:tblGrid>
                <a:gridCol w="2034518">
                  <a:extLst>
                    <a:ext uri="{9D8B030D-6E8A-4147-A177-3AD203B41FA5}">
                      <a16:colId xmlns:a16="http://schemas.microsoft.com/office/drawing/2014/main" val="2016406599"/>
                    </a:ext>
                  </a:extLst>
                </a:gridCol>
                <a:gridCol w="1755100">
                  <a:extLst>
                    <a:ext uri="{9D8B030D-6E8A-4147-A177-3AD203B41FA5}">
                      <a16:colId xmlns:a16="http://schemas.microsoft.com/office/drawing/2014/main" val="4201776570"/>
                    </a:ext>
                  </a:extLst>
                </a:gridCol>
                <a:gridCol w="1692076">
                  <a:extLst>
                    <a:ext uri="{9D8B030D-6E8A-4147-A177-3AD203B41FA5}">
                      <a16:colId xmlns:a16="http://schemas.microsoft.com/office/drawing/2014/main" val="2433350764"/>
                    </a:ext>
                  </a:extLst>
                </a:gridCol>
                <a:gridCol w="1669389">
                  <a:extLst>
                    <a:ext uri="{9D8B030D-6E8A-4147-A177-3AD203B41FA5}">
                      <a16:colId xmlns:a16="http://schemas.microsoft.com/office/drawing/2014/main" val="3330168739"/>
                    </a:ext>
                  </a:extLst>
                </a:gridCol>
                <a:gridCol w="1692076">
                  <a:extLst>
                    <a:ext uri="{9D8B030D-6E8A-4147-A177-3AD203B41FA5}">
                      <a16:colId xmlns:a16="http://schemas.microsoft.com/office/drawing/2014/main" val="3837771449"/>
                    </a:ext>
                  </a:extLst>
                </a:gridCol>
                <a:gridCol w="1669389">
                  <a:extLst>
                    <a:ext uri="{9D8B030D-6E8A-4147-A177-3AD203B41FA5}">
                      <a16:colId xmlns:a16="http://schemas.microsoft.com/office/drawing/2014/main" val="3987250063"/>
                    </a:ext>
                  </a:extLst>
                </a:gridCol>
              </a:tblGrid>
              <a:tr h="786258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Från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E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Besöksnetto, antal besök till/från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E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Uträkning 1, kr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E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Uträkning 1 Stockholms genomsnitt, kr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E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Uträkning 2, kr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E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Uträkning 2 Stockholms genomsnitt, kr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E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797485"/>
                  </a:ext>
                </a:extLst>
              </a:tr>
              <a:tr h="28476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Ekerö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E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Sweco Sans"/>
                          <a:cs typeface="Calibri" panose="020F0502020204030204" pitchFamily="34" charset="0"/>
                        </a:rPr>
                        <a:t>-10 400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Sweco Sans"/>
                          <a:cs typeface="Calibri" panose="020F0502020204030204" pitchFamily="34" charset="0"/>
                        </a:rPr>
                        <a:t>-936 000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Sweco Sans"/>
                          <a:cs typeface="Calibri" panose="020F0502020204030204" pitchFamily="34" charset="0"/>
                        </a:rPr>
                        <a:t>-811 200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Sweco Sans"/>
                          <a:cs typeface="Calibri" panose="020F0502020204030204" pitchFamily="34" charset="0"/>
                        </a:rPr>
                        <a:t>-832 000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Sweco Sans"/>
                          <a:cs typeface="Calibri" panose="020F0502020204030204" pitchFamily="34" charset="0"/>
                        </a:rPr>
                        <a:t>-696 800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117657"/>
                  </a:ext>
                </a:extLst>
              </a:tr>
              <a:tr h="28476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Nacka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E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Sweco Sans"/>
                          <a:cs typeface="Calibri" panose="020F0502020204030204" pitchFamily="34" charset="0"/>
                        </a:rPr>
                        <a:t>9 904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Sweco Sans"/>
                          <a:cs typeface="Calibri" panose="020F0502020204030204" pitchFamily="34" charset="0"/>
                        </a:rPr>
                        <a:t>891 360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Sweco Sans"/>
                          <a:cs typeface="Calibri" panose="020F0502020204030204" pitchFamily="34" charset="0"/>
                        </a:rPr>
                        <a:t>772 512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Sweco Sans"/>
                          <a:cs typeface="Calibri" panose="020F0502020204030204" pitchFamily="34" charset="0"/>
                        </a:rPr>
                        <a:t>792 320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Sweco Sans"/>
                          <a:cs typeface="Calibri" panose="020F0502020204030204" pitchFamily="34" charset="0"/>
                        </a:rPr>
                        <a:t>663 568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277764"/>
                  </a:ext>
                </a:extLst>
              </a:tr>
              <a:tr h="28476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Roslagsvatten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E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Sweco Sans"/>
                          <a:cs typeface="Calibri" panose="020F0502020204030204" pitchFamily="34" charset="0"/>
                        </a:rPr>
                        <a:t>-4 346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Sweco Sans"/>
                          <a:cs typeface="Calibri" panose="020F0502020204030204" pitchFamily="34" charset="0"/>
                        </a:rPr>
                        <a:t>-391 140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Sweco Sans"/>
                          <a:cs typeface="Calibri" panose="020F0502020204030204" pitchFamily="34" charset="0"/>
                        </a:rPr>
                        <a:t>-338 988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Sweco Sans"/>
                          <a:cs typeface="Calibri" panose="020F0502020204030204" pitchFamily="34" charset="0"/>
                        </a:rPr>
                        <a:t>-347 680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Sweco Sans"/>
                          <a:cs typeface="Calibri" panose="020F0502020204030204" pitchFamily="34" charset="0"/>
                        </a:rPr>
                        <a:t>-291 182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185212"/>
                  </a:ext>
                </a:extLst>
              </a:tr>
              <a:tr h="28476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Sigtuna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E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Sweco Sans"/>
                          <a:cs typeface="Calibri" panose="020F0502020204030204" pitchFamily="34" charset="0"/>
                        </a:rPr>
                        <a:t>-3 184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Sweco Sans"/>
                          <a:cs typeface="Calibri" panose="020F0502020204030204" pitchFamily="34" charset="0"/>
                        </a:rPr>
                        <a:t>-286 560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Sweco Sans"/>
                          <a:cs typeface="Calibri" panose="020F0502020204030204" pitchFamily="34" charset="0"/>
                        </a:rPr>
                        <a:t>-248 352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Sweco Sans"/>
                          <a:cs typeface="Calibri" panose="020F0502020204030204" pitchFamily="34" charset="0"/>
                        </a:rPr>
                        <a:t>-254 720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Sweco Sans"/>
                          <a:cs typeface="Calibri" panose="020F0502020204030204" pitchFamily="34" charset="0"/>
                        </a:rPr>
                        <a:t>-213 328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518614"/>
                  </a:ext>
                </a:extLst>
              </a:tr>
              <a:tr h="28476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SRV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E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Sweco Sans"/>
                          <a:cs typeface="Calibri" panose="020F0502020204030204" pitchFamily="34" charset="0"/>
                        </a:rPr>
                        <a:t>-36 798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Sweco Sans"/>
                          <a:cs typeface="Calibri" panose="020F0502020204030204" pitchFamily="34" charset="0"/>
                        </a:rPr>
                        <a:t>-3 311 820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Sweco Sans"/>
                          <a:cs typeface="Calibri" panose="020F0502020204030204" pitchFamily="34" charset="0"/>
                        </a:rPr>
                        <a:t>-2 870 244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Sweco Sans"/>
                          <a:cs typeface="Calibri" panose="020F0502020204030204" pitchFamily="34" charset="0"/>
                        </a:rPr>
                        <a:t>-2 943 840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Sweco Sans"/>
                          <a:cs typeface="Calibri" panose="020F0502020204030204" pitchFamily="34" charset="0"/>
                        </a:rPr>
                        <a:t>-2 465 466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0563138"/>
                  </a:ext>
                </a:extLst>
              </a:tr>
              <a:tr h="28476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Stockholm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E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Sweco Sans"/>
                          <a:cs typeface="Calibri" panose="020F0502020204030204" pitchFamily="34" charset="0"/>
                        </a:rPr>
                        <a:t>87 362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Sweco Sans"/>
                          <a:cs typeface="Calibri" panose="020F0502020204030204" pitchFamily="34" charset="0"/>
                        </a:rPr>
                        <a:t>7 862 580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Sweco Sans"/>
                          <a:cs typeface="Calibri" panose="020F0502020204030204" pitchFamily="34" charset="0"/>
                        </a:rPr>
                        <a:t>6 814 236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Sweco Sans"/>
                          <a:cs typeface="Calibri" panose="020F0502020204030204" pitchFamily="34" charset="0"/>
                        </a:rPr>
                        <a:t>6 988 960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Sweco Sans"/>
                          <a:cs typeface="Calibri" panose="020F0502020204030204" pitchFamily="34" charset="0"/>
                        </a:rPr>
                        <a:t>5 853 254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99903"/>
                  </a:ext>
                </a:extLst>
              </a:tr>
              <a:tr h="28476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SÖRAB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E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Sweco Sans"/>
                          <a:cs typeface="Calibri" panose="020F0502020204030204" pitchFamily="34" charset="0"/>
                        </a:rPr>
                        <a:t>-32 338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Sweco Sans"/>
                          <a:cs typeface="Calibri" panose="020F0502020204030204" pitchFamily="34" charset="0"/>
                        </a:rPr>
                        <a:t>-2 910 420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Sweco Sans"/>
                          <a:cs typeface="Calibri" panose="020F0502020204030204" pitchFamily="34" charset="0"/>
                        </a:rPr>
                        <a:t>-2 522 364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Sweco Sans"/>
                          <a:cs typeface="Calibri" panose="020F0502020204030204" pitchFamily="34" charset="0"/>
                        </a:rPr>
                        <a:t>-2 587 040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Sweco Sans"/>
                          <a:cs typeface="Calibri" panose="020F0502020204030204" pitchFamily="34" charset="0"/>
                        </a:rPr>
                        <a:t>-2 166 646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746812"/>
                  </a:ext>
                </a:extLst>
              </a:tr>
              <a:tr h="28476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Telge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E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Sweco Sans"/>
                          <a:cs typeface="Calibri" panose="020F0502020204030204" pitchFamily="34" charset="0"/>
                        </a:rPr>
                        <a:t>-1 200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Sweco Sans"/>
                          <a:cs typeface="Calibri" panose="020F0502020204030204" pitchFamily="34" charset="0"/>
                        </a:rPr>
                        <a:t>-108 000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Sweco Sans"/>
                          <a:cs typeface="Calibri" panose="020F0502020204030204" pitchFamily="34" charset="0"/>
                        </a:rPr>
                        <a:t>-93 600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Sweco Sans"/>
                          <a:cs typeface="Calibri" panose="020F0502020204030204" pitchFamily="34" charset="0"/>
                        </a:rPr>
                        <a:t>-96 000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Sweco Sans"/>
                          <a:cs typeface="Calibri" panose="020F0502020204030204" pitchFamily="34" charset="0"/>
                        </a:rPr>
                        <a:t>-80 400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746302"/>
                  </a:ext>
                </a:extLst>
              </a:tr>
              <a:tr h="28476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Tyresö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E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 u="none" strike="noStrike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 u="none" strike="noStrike">
                          <a:solidFill>
                            <a:srgbClr val="1D1D1B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 u="none" strike="noStrike">
                          <a:solidFill>
                            <a:srgbClr val="1D1D1B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 u="none" strike="noStrike">
                          <a:solidFill>
                            <a:srgbClr val="1D1D1B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 u="none" strike="noStrike">
                          <a:solidFill>
                            <a:srgbClr val="1D1D1B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958331"/>
                  </a:ext>
                </a:extLst>
              </a:tr>
              <a:tr h="28476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Upplands-Bro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E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 u="none" strike="noStrike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 u="none" strike="noStrike">
                          <a:solidFill>
                            <a:srgbClr val="1D1D1B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 u="none" strike="noStrike">
                          <a:solidFill>
                            <a:srgbClr val="1D1D1B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 u="none" strike="noStrike">
                          <a:solidFill>
                            <a:srgbClr val="1D1D1B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 u="none" strike="noStrike">
                          <a:solidFill>
                            <a:srgbClr val="1D1D1B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0959520"/>
                  </a:ext>
                </a:extLst>
              </a:tr>
              <a:tr h="28476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Värmdö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E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Sweco Sans"/>
                          <a:cs typeface="Calibri" panose="020F0502020204030204" pitchFamily="34" charset="0"/>
                        </a:rPr>
                        <a:t>-9 000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Sweco Sans"/>
                          <a:cs typeface="Calibri" panose="020F0502020204030204" pitchFamily="34" charset="0"/>
                        </a:rPr>
                        <a:t>-810 000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Sweco Sans"/>
                          <a:cs typeface="Calibri" panose="020F0502020204030204" pitchFamily="34" charset="0"/>
                        </a:rPr>
                        <a:t>-702 000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Sweco Sans"/>
                          <a:cs typeface="Calibri" panose="020F0502020204030204" pitchFamily="34" charset="0"/>
                        </a:rPr>
                        <a:t>-720 000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850"/>
                        </a:spcBef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Sweco Sans"/>
                          <a:ea typeface="Sweco Sans"/>
                          <a:cs typeface="Calibri" panose="020F0502020204030204" pitchFamily="34" charset="0"/>
                        </a:rPr>
                        <a:t>-603 000</a:t>
                      </a:r>
                      <a:endParaRPr lang="sv-SE" sz="1400">
                        <a:solidFill>
                          <a:srgbClr val="1D1D1B"/>
                        </a:solidFill>
                        <a:effectLst/>
                        <a:latin typeface="Sweco Sans"/>
                        <a:ea typeface="Sweco Sans"/>
                        <a:cs typeface="Times New Roman" panose="02020603050405020304" pitchFamily="18" charset="0"/>
                      </a:endParaRPr>
                    </a:p>
                  </a:txBody>
                  <a:tcPr marL="90269" marR="902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265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555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954FD4-180C-44F3-B26C-5B38C478F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ÅVC Etapp 2, Rapport 1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1C82F8-A881-458A-94DC-FC5B057E3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Flöden av besökande privatpersoner från andra avfallskollektiv</a:t>
            </a:r>
          </a:p>
          <a:p>
            <a:r>
              <a:rPr lang="sv-SE" dirty="0"/>
              <a:t>Kostnader per besök</a:t>
            </a:r>
          </a:p>
          <a:p>
            <a:r>
              <a:rPr lang="sv-SE" dirty="0"/>
              <a:t>Ekonomiska konsekvenser av kostnadsutjämning</a:t>
            </a:r>
          </a:p>
        </p:txBody>
      </p:sp>
    </p:spTree>
    <p:extLst>
      <p:ext uri="{BB962C8B-B14F-4D97-AF65-F5344CB8AC3E}">
        <p14:creationId xmlns:p14="http://schemas.microsoft.com/office/powerpoint/2010/main" val="1807757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B79CEF0-8ECE-43A8-BD3B-491850328F26}"/>
              </a:ext>
            </a:extLst>
          </p:cNvPr>
          <p:cNvSpPr/>
          <p:nvPr/>
        </p:nvSpPr>
        <p:spPr>
          <a:xfrm>
            <a:off x="3048000" y="310583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4000" dirty="0">
                <a:solidFill>
                  <a:srgbClr val="1D1D1B"/>
                </a:solidFill>
                <a:ea typeface="Sweco Sans"/>
                <a:cs typeface="Times New Roman" panose="02020603050405020304" pitchFamily="18" charset="0"/>
              </a:rPr>
              <a:t>Flöden av besökande privatpersoner vid ÅVC från andra avfallskollektiv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3158467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5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0C1B77-E4B7-4D25-AC2D-31013D5E2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18419FE-E948-4FAB-B686-487ED19BF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4D3FCB4-BB57-4E9F-9DC1-96237F5807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23" b="16383"/>
          <a:stretch/>
        </p:blipFill>
        <p:spPr bwMode="ltGray">
          <a:xfrm>
            <a:off x="21" y="12"/>
            <a:ext cx="1219198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2EEBE48E-71D6-4204-B67A-E778D89D2D79}"/>
              </a:ext>
            </a:extLst>
          </p:cNvPr>
          <p:cNvCxnSpPr>
            <a:cxnSpLocks/>
          </p:cNvCxnSpPr>
          <p:nvPr/>
        </p:nvCxnSpPr>
        <p:spPr>
          <a:xfrm flipH="1">
            <a:off x="5962139" y="3765603"/>
            <a:ext cx="849065" cy="52639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EA7B1E6D-05B1-4E0E-8BF1-556B51C2FC35}"/>
              </a:ext>
            </a:extLst>
          </p:cNvPr>
          <p:cNvCxnSpPr>
            <a:cxnSpLocks/>
          </p:cNvCxnSpPr>
          <p:nvPr/>
        </p:nvCxnSpPr>
        <p:spPr>
          <a:xfrm>
            <a:off x="5176800" y="3736802"/>
            <a:ext cx="770400" cy="6799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ruta 9">
            <a:extLst>
              <a:ext uri="{FF2B5EF4-FFF2-40B4-BE49-F238E27FC236}">
                <a16:creationId xmlns:a16="http://schemas.microsoft.com/office/drawing/2014/main" id="{A3110545-E0D0-4578-A6D7-7E78E8F043CA}"/>
              </a:ext>
            </a:extLst>
          </p:cNvPr>
          <p:cNvSpPr txBox="1"/>
          <p:nvPr/>
        </p:nvSpPr>
        <p:spPr>
          <a:xfrm>
            <a:off x="5500803" y="3888000"/>
            <a:ext cx="1048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sv-SE" dirty="0">
                <a:solidFill>
                  <a:prstClr val="black"/>
                </a:solidFill>
                <a:latin typeface="Calibri" panose="020F0502020204030204"/>
              </a:rPr>
              <a:t>Nacka</a:t>
            </a:r>
          </a:p>
        </p:txBody>
      </p:sp>
      <p:cxnSp>
        <p:nvCxnSpPr>
          <p:cNvPr id="14" name="Rak pilkoppling 13">
            <a:extLst>
              <a:ext uri="{FF2B5EF4-FFF2-40B4-BE49-F238E27FC236}">
                <a16:creationId xmlns:a16="http://schemas.microsoft.com/office/drawing/2014/main" id="{2F8DF4A8-8CFD-4CE8-94AD-7CFE97127740}"/>
              </a:ext>
            </a:extLst>
          </p:cNvPr>
          <p:cNvCxnSpPr>
            <a:cxnSpLocks/>
          </p:cNvCxnSpPr>
          <p:nvPr/>
        </p:nvCxnSpPr>
        <p:spPr>
          <a:xfrm flipV="1">
            <a:off x="3135761" y="3757441"/>
            <a:ext cx="993570" cy="360512"/>
          </a:xfrm>
          <a:prstGeom prst="straightConnector1">
            <a:avLst/>
          </a:prstGeom>
          <a:ln w="64770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pilkoppling 17">
            <a:extLst>
              <a:ext uri="{FF2B5EF4-FFF2-40B4-BE49-F238E27FC236}">
                <a16:creationId xmlns:a16="http://schemas.microsoft.com/office/drawing/2014/main" id="{609FC504-4081-4A4B-93FA-420DDE3238AF}"/>
              </a:ext>
            </a:extLst>
          </p:cNvPr>
          <p:cNvCxnSpPr>
            <a:cxnSpLocks/>
          </p:cNvCxnSpPr>
          <p:nvPr/>
        </p:nvCxnSpPr>
        <p:spPr>
          <a:xfrm>
            <a:off x="4191261" y="2194958"/>
            <a:ext cx="4258" cy="1398777"/>
          </a:xfrm>
          <a:prstGeom prst="straightConnector1">
            <a:avLst/>
          </a:prstGeom>
          <a:ln w="457200" cmpd="sng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pilkoppling 20">
            <a:extLst>
              <a:ext uri="{FF2B5EF4-FFF2-40B4-BE49-F238E27FC236}">
                <a16:creationId xmlns:a16="http://schemas.microsoft.com/office/drawing/2014/main" id="{D087445D-A45C-4CFF-BCBA-1B9AD3265113}"/>
              </a:ext>
            </a:extLst>
          </p:cNvPr>
          <p:cNvCxnSpPr>
            <a:cxnSpLocks/>
          </p:cNvCxnSpPr>
          <p:nvPr/>
        </p:nvCxnSpPr>
        <p:spPr>
          <a:xfrm flipV="1">
            <a:off x="4623113" y="3888004"/>
            <a:ext cx="35288" cy="1349424"/>
          </a:xfrm>
          <a:prstGeom prst="straightConnector1">
            <a:avLst/>
          </a:prstGeom>
          <a:ln w="23114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pilkoppling 23">
            <a:extLst>
              <a:ext uri="{FF2B5EF4-FFF2-40B4-BE49-F238E27FC236}">
                <a16:creationId xmlns:a16="http://schemas.microsoft.com/office/drawing/2014/main" id="{437A5135-CD69-4438-839A-97B284A5DA42}"/>
              </a:ext>
            </a:extLst>
          </p:cNvPr>
          <p:cNvCxnSpPr>
            <a:cxnSpLocks/>
          </p:cNvCxnSpPr>
          <p:nvPr/>
        </p:nvCxnSpPr>
        <p:spPr>
          <a:xfrm flipH="1" flipV="1">
            <a:off x="5126403" y="3818239"/>
            <a:ext cx="775817" cy="56323"/>
          </a:xfrm>
          <a:prstGeom prst="straightConnector1">
            <a:avLst/>
          </a:prstGeom>
          <a:ln w="11430">
            <a:solidFill>
              <a:schemeClr val="tx1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pilkoppling 26">
            <a:extLst>
              <a:ext uri="{FF2B5EF4-FFF2-40B4-BE49-F238E27FC236}">
                <a16:creationId xmlns:a16="http://schemas.microsoft.com/office/drawing/2014/main" id="{3BCF13DC-7029-4ED5-B203-331951E89762}"/>
              </a:ext>
            </a:extLst>
          </p:cNvPr>
          <p:cNvCxnSpPr>
            <a:cxnSpLocks/>
          </p:cNvCxnSpPr>
          <p:nvPr/>
        </p:nvCxnSpPr>
        <p:spPr>
          <a:xfrm flipV="1">
            <a:off x="2592003" y="3843844"/>
            <a:ext cx="1864801" cy="1188959"/>
          </a:xfrm>
          <a:prstGeom prst="straightConnector1">
            <a:avLst/>
          </a:prstGeom>
          <a:ln w="7620">
            <a:solidFill>
              <a:schemeClr val="tx1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pilkoppling 34">
            <a:extLst>
              <a:ext uri="{FF2B5EF4-FFF2-40B4-BE49-F238E27FC236}">
                <a16:creationId xmlns:a16="http://schemas.microsoft.com/office/drawing/2014/main" id="{64F96442-F419-4EC6-A658-9B8F041DB649}"/>
              </a:ext>
            </a:extLst>
          </p:cNvPr>
          <p:cNvCxnSpPr>
            <a:cxnSpLocks/>
          </p:cNvCxnSpPr>
          <p:nvPr/>
        </p:nvCxnSpPr>
        <p:spPr>
          <a:xfrm flipH="1" flipV="1">
            <a:off x="4997335" y="2121857"/>
            <a:ext cx="964803" cy="1614944"/>
          </a:xfrm>
          <a:prstGeom prst="straightConnector1">
            <a:avLst/>
          </a:prstGeom>
          <a:ln w="254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pilkoppling 36">
            <a:extLst>
              <a:ext uri="{FF2B5EF4-FFF2-40B4-BE49-F238E27FC236}">
                <a16:creationId xmlns:a16="http://schemas.microsoft.com/office/drawing/2014/main" id="{CA6D4246-BE29-4B8E-8491-E2E9665936F0}"/>
              </a:ext>
            </a:extLst>
          </p:cNvPr>
          <p:cNvCxnSpPr>
            <a:cxnSpLocks/>
          </p:cNvCxnSpPr>
          <p:nvPr/>
        </p:nvCxnSpPr>
        <p:spPr>
          <a:xfrm flipH="1">
            <a:off x="4735065" y="424566"/>
            <a:ext cx="2176939" cy="138762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pilkoppling 38">
            <a:extLst>
              <a:ext uri="{FF2B5EF4-FFF2-40B4-BE49-F238E27FC236}">
                <a16:creationId xmlns:a16="http://schemas.microsoft.com/office/drawing/2014/main" id="{520A89BD-A6B9-401B-838E-894E82639B3F}"/>
              </a:ext>
            </a:extLst>
          </p:cNvPr>
          <p:cNvCxnSpPr>
            <a:cxnSpLocks/>
            <a:endCxn id="56" idx="3"/>
          </p:cNvCxnSpPr>
          <p:nvPr/>
        </p:nvCxnSpPr>
        <p:spPr>
          <a:xfrm flipH="1" flipV="1">
            <a:off x="4958668" y="2010291"/>
            <a:ext cx="988536" cy="272112"/>
          </a:xfrm>
          <a:prstGeom prst="straightConnector1">
            <a:avLst/>
          </a:prstGeom>
          <a:ln w="27559">
            <a:solidFill>
              <a:schemeClr val="tx1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pilkoppling 40">
            <a:extLst>
              <a:ext uri="{FF2B5EF4-FFF2-40B4-BE49-F238E27FC236}">
                <a16:creationId xmlns:a16="http://schemas.microsoft.com/office/drawing/2014/main" id="{17F5CD49-498A-410F-885F-180E4B060D88}"/>
              </a:ext>
            </a:extLst>
          </p:cNvPr>
          <p:cNvCxnSpPr>
            <a:cxnSpLocks/>
          </p:cNvCxnSpPr>
          <p:nvPr/>
        </p:nvCxnSpPr>
        <p:spPr>
          <a:xfrm>
            <a:off x="4191262" y="806400"/>
            <a:ext cx="265541" cy="1005784"/>
          </a:xfrm>
          <a:prstGeom prst="straightConnector1">
            <a:avLst/>
          </a:prstGeom>
          <a:ln w="20320">
            <a:solidFill>
              <a:schemeClr val="tx1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pilkoppling 42">
            <a:extLst>
              <a:ext uri="{FF2B5EF4-FFF2-40B4-BE49-F238E27FC236}">
                <a16:creationId xmlns:a16="http://schemas.microsoft.com/office/drawing/2014/main" id="{3DE2105D-73B1-4F95-B889-797894885DA3}"/>
              </a:ext>
            </a:extLst>
          </p:cNvPr>
          <p:cNvCxnSpPr>
            <a:cxnSpLocks/>
          </p:cNvCxnSpPr>
          <p:nvPr/>
        </p:nvCxnSpPr>
        <p:spPr>
          <a:xfrm flipV="1">
            <a:off x="4844714" y="2209360"/>
            <a:ext cx="110485" cy="2836880"/>
          </a:xfrm>
          <a:prstGeom prst="straightConnector1">
            <a:avLst/>
          </a:prstGeom>
          <a:ln w="254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pilkoppling 46">
            <a:extLst>
              <a:ext uri="{FF2B5EF4-FFF2-40B4-BE49-F238E27FC236}">
                <a16:creationId xmlns:a16="http://schemas.microsoft.com/office/drawing/2014/main" id="{BB23B305-C26D-4306-8AE7-2F0A742A1A49}"/>
              </a:ext>
            </a:extLst>
          </p:cNvPr>
          <p:cNvCxnSpPr>
            <a:cxnSpLocks/>
          </p:cNvCxnSpPr>
          <p:nvPr/>
        </p:nvCxnSpPr>
        <p:spPr>
          <a:xfrm flipV="1">
            <a:off x="4735065" y="2194957"/>
            <a:ext cx="47451" cy="1398778"/>
          </a:xfrm>
          <a:prstGeom prst="straightConnector1">
            <a:avLst/>
          </a:prstGeom>
          <a:ln w="19304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ruta 52">
            <a:extLst>
              <a:ext uri="{FF2B5EF4-FFF2-40B4-BE49-F238E27FC236}">
                <a16:creationId xmlns:a16="http://schemas.microsoft.com/office/drawing/2014/main" id="{9743AF89-C065-40ED-981E-CA8ED3909DBD}"/>
              </a:ext>
            </a:extLst>
          </p:cNvPr>
          <p:cNvSpPr txBox="1"/>
          <p:nvPr/>
        </p:nvSpPr>
        <p:spPr>
          <a:xfrm>
            <a:off x="6800317" y="3596019"/>
            <a:ext cx="127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sv-SE" dirty="0">
                <a:solidFill>
                  <a:prstClr val="black"/>
                </a:solidFill>
                <a:latin typeface="Calibri" panose="020F0502020204030204"/>
              </a:rPr>
              <a:t>Värmdö</a:t>
            </a: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867C3201-8CB1-474D-916C-69367BAFE6FA}"/>
              </a:ext>
            </a:extLst>
          </p:cNvPr>
          <p:cNvSpPr txBox="1"/>
          <p:nvPr/>
        </p:nvSpPr>
        <p:spPr>
          <a:xfrm>
            <a:off x="4438172" y="5210105"/>
            <a:ext cx="559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sv-SE" dirty="0">
                <a:solidFill>
                  <a:prstClr val="black"/>
                </a:solidFill>
                <a:latin typeface="Calibri" panose="020F0502020204030204"/>
              </a:rPr>
              <a:t>SRV</a:t>
            </a:r>
          </a:p>
          <a:p>
            <a:pPr defTabSz="457200"/>
            <a:endParaRPr lang="sv-SE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69F03A9E-09BB-4B8E-B9B9-3EFB7657E74A}"/>
              </a:ext>
            </a:extLst>
          </p:cNvPr>
          <p:cNvSpPr txBox="1"/>
          <p:nvPr/>
        </p:nvSpPr>
        <p:spPr>
          <a:xfrm>
            <a:off x="5652000" y="2455204"/>
            <a:ext cx="1470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sv-SE" dirty="0">
                <a:solidFill>
                  <a:prstClr val="black"/>
                </a:solidFill>
                <a:latin typeface="Calibri" panose="020F0502020204030204"/>
              </a:rPr>
              <a:t>Roslagsvatten</a:t>
            </a:r>
          </a:p>
          <a:p>
            <a:pPr defTabSz="457200"/>
            <a:endParaRPr lang="sv-SE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6" name="textruta 55">
            <a:extLst>
              <a:ext uri="{FF2B5EF4-FFF2-40B4-BE49-F238E27FC236}">
                <a16:creationId xmlns:a16="http://schemas.microsoft.com/office/drawing/2014/main" id="{9F4149DB-643E-4187-B0E3-48F25B4E342A}"/>
              </a:ext>
            </a:extLst>
          </p:cNvPr>
          <p:cNvSpPr txBox="1"/>
          <p:nvPr/>
        </p:nvSpPr>
        <p:spPr>
          <a:xfrm>
            <a:off x="4132803" y="182562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sv-SE" dirty="0">
                <a:solidFill>
                  <a:prstClr val="black"/>
                </a:solidFill>
                <a:latin typeface="Calibri" panose="020F0502020204030204"/>
              </a:rPr>
              <a:t>SÖRAB</a:t>
            </a:r>
          </a:p>
        </p:txBody>
      </p:sp>
      <p:sp>
        <p:nvSpPr>
          <p:cNvPr id="59" name="textruta 58">
            <a:extLst>
              <a:ext uri="{FF2B5EF4-FFF2-40B4-BE49-F238E27FC236}">
                <a16:creationId xmlns:a16="http://schemas.microsoft.com/office/drawing/2014/main" id="{11DE72BA-3F26-4FEA-A22B-AFAAA20B8F08}"/>
              </a:ext>
            </a:extLst>
          </p:cNvPr>
          <p:cNvSpPr txBox="1"/>
          <p:nvPr/>
        </p:nvSpPr>
        <p:spPr>
          <a:xfrm>
            <a:off x="3772803" y="452571"/>
            <a:ext cx="1009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sv-SE" dirty="0">
                <a:solidFill>
                  <a:prstClr val="black"/>
                </a:solidFill>
                <a:latin typeface="Calibri" panose="020F0502020204030204"/>
              </a:rPr>
              <a:t>Sigtuna</a:t>
            </a:r>
          </a:p>
          <a:p>
            <a:pPr defTabSz="457200"/>
            <a:endParaRPr lang="sv-SE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0" name="textruta 59">
            <a:extLst>
              <a:ext uri="{FF2B5EF4-FFF2-40B4-BE49-F238E27FC236}">
                <a16:creationId xmlns:a16="http://schemas.microsoft.com/office/drawing/2014/main" id="{DE289F46-D017-498A-935F-B0DFB6A9DD00}"/>
              </a:ext>
            </a:extLst>
          </p:cNvPr>
          <p:cNvSpPr txBox="1"/>
          <p:nvPr/>
        </p:nvSpPr>
        <p:spPr>
          <a:xfrm>
            <a:off x="6912003" y="151201"/>
            <a:ext cx="1095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sv-SE" dirty="0">
                <a:solidFill>
                  <a:prstClr val="black"/>
                </a:solidFill>
                <a:latin typeface="Calibri" panose="020F0502020204030204"/>
              </a:rPr>
              <a:t>Norrtälje</a:t>
            </a:r>
          </a:p>
        </p:txBody>
      </p:sp>
      <p:sp>
        <p:nvSpPr>
          <p:cNvPr id="66" name="textruta 65">
            <a:extLst>
              <a:ext uri="{FF2B5EF4-FFF2-40B4-BE49-F238E27FC236}">
                <a16:creationId xmlns:a16="http://schemas.microsoft.com/office/drawing/2014/main" id="{66D5F376-C227-4001-B939-CEF42AB08D69}"/>
              </a:ext>
            </a:extLst>
          </p:cNvPr>
          <p:cNvSpPr txBox="1"/>
          <p:nvPr/>
        </p:nvSpPr>
        <p:spPr>
          <a:xfrm>
            <a:off x="2577068" y="3639219"/>
            <a:ext cx="80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sv-SE" dirty="0">
                <a:solidFill>
                  <a:prstClr val="black"/>
                </a:solidFill>
                <a:latin typeface="Calibri" panose="020F0502020204030204"/>
              </a:rPr>
              <a:t>Ekerö</a:t>
            </a:r>
          </a:p>
        </p:txBody>
      </p:sp>
      <p:sp>
        <p:nvSpPr>
          <p:cNvPr id="67" name="textruta 66">
            <a:extLst>
              <a:ext uri="{FF2B5EF4-FFF2-40B4-BE49-F238E27FC236}">
                <a16:creationId xmlns:a16="http://schemas.microsoft.com/office/drawing/2014/main" id="{7D58BC34-8BDA-4783-A10D-156DB1CF918E}"/>
              </a:ext>
            </a:extLst>
          </p:cNvPr>
          <p:cNvSpPr txBox="1"/>
          <p:nvPr/>
        </p:nvSpPr>
        <p:spPr>
          <a:xfrm>
            <a:off x="1944002" y="4946401"/>
            <a:ext cx="87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sv-SE" dirty="0" err="1">
                <a:solidFill>
                  <a:prstClr val="black"/>
                </a:solidFill>
                <a:latin typeface="Calibri" panose="020F0502020204030204"/>
              </a:rPr>
              <a:t>Telge</a:t>
            </a:r>
            <a:endParaRPr lang="sv-SE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8" name="textruta 67">
            <a:extLst>
              <a:ext uri="{FF2B5EF4-FFF2-40B4-BE49-F238E27FC236}">
                <a16:creationId xmlns:a16="http://schemas.microsoft.com/office/drawing/2014/main" id="{1A7E17C9-398A-4BAF-B260-36BD7A04CC2B}"/>
              </a:ext>
            </a:extLst>
          </p:cNvPr>
          <p:cNvSpPr txBox="1">
            <a:spLocks/>
          </p:cNvSpPr>
          <p:nvPr/>
        </p:nvSpPr>
        <p:spPr>
          <a:xfrm>
            <a:off x="4026511" y="3547472"/>
            <a:ext cx="1625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sv-SE" dirty="0">
                <a:solidFill>
                  <a:prstClr val="black"/>
                </a:solidFill>
                <a:latin typeface="Calibri" panose="020F0502020204030204"/>
              </a:rPr>
              <a:t>Stockholm</a:t>
            </a:r>
          </a:p>
          <a:p>
            <a:pPr defTabSz="457200"/>
            <a:endParaRPr lang="sv-SE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6" name="textruta 75">
            <a:extLst>
              <a:ext uri="{FF2B5EF4-FFF2-40B4-BE49-F238E27FC236}">
                <a16:creationId xmlns:a16="http://schemas.microsoft.com/office/drawing/2014/main" id="{9ED22FA0-9E99-481A-8E61-21E155358269}"/>
              </a:ext>
            </a:extLst>
          </p:cNvPr>
          <p:cNvSpPr txBox="1"/>
          <p:nvPr/>
        </p:nvSpPr>
        <p:spPr>
          <a:xfrm>
            <a:off x="5696841" y="4511950"/>
            <a:ext cx="798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sv-SE" dirty="0">
                <a:solidFill>
                  <a:prstClr val="black"/>
                </a:solidFill>
                <a:latin typeface="Calibri" panose="020F0502020204030204"/>
              </a:rPr>
              <a:t>Tyresö</a:t>
            </a:r>
          </a:p>
        </p:txBody>
      </p:sp>
      <p:sp>
        <p:nvSpPr>
          <p:cNvPr id="77" name="textruta 76">
            <a:extLst>
              <a:ext uri="{FF2B5EF4-FFF2-40B4-BE49-F238E27FC236}">
                <a16:creationId xmlns:a16="http://schemas.microsoft.com/office/drawing/2014/main" id="{91DD2179-2E1F-4EC7-B6AE-9F1A25023E34}"/>
              </a:ext>
            </a:extLst>
          </p:cNvPr>
          <p:cNvSpPr txBox="1"/>
          <p:nvPr/>
        </p:nvSpPr>
        <p:spPr>
          <a:xfrm>
            <a:off x="2448003" y="1233839"/>
            <a:ext cx="1352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sv-SE" dirty="0">
                <a:solidFill>
                  <a:prstClr val="black"/>
                </a:solidFill>
                <a:latin typeface="Calibri" panose="020F0502020204030204"/>
              </a:rPr>
              <a:t>Upplands-</a:t>
            </a:r>
            <a:br>
              <a:rPr lang="sv-SE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sv-SE" dirty="0">
                <a:solidFill>
                  <a:prstClr val="black"/>
                </a:solidFill>
                <a:latin typeface="Calibri" panose="020F0502020204030204"/>
              </a:rPr>
              <a:t>Bro</a:t>
            </a:r>
          </a:p>
        </p:txBody>
      </p:sp>
    </p:spTree>
    <p:extLst>
      <p:ext uri="{BB962C8B-B14F-4D97-AF65-F5344CB8AC3E}">
        <p14:creationId xmlns:p14="http://schemas.microsoft.com/office/powerpoint/2010/main" val="2883463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DEA90C9A-02B3-408A-AB0C-D3F335AA1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322" y="474921"/>
            <a:ext cx="10539720" cy="584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5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0F5E723-89F9-4D02-9FF1-BF258B08F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84" y="1290085"/>
            <a:ext cx="10529534" cy="390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43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147A2CA-89D4-4D71-9113-BACB2052C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5" y="914399"/>
            <a:ext cx="11011499" cy="500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34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9373EF-EB59-41BF-BE6D-561024DD0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Roslagsvatten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ED59485-ACF7-463D-B8A4-3A540CDF0F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/>
              <a:t>ÅVC </a:t>
            </a:r>
            <a:r>
              <a:rPr lang="sv-SE" b="1" dirty="0" err="1"/>
              <a:t>Brännbacken</a:t>
            </a:r>
            <a:r>
              <a:rPr lang="sv-SE" b="1" dirty="0"/>
              <a:t> </a:t>
            </a:r>
            <a:r>
              <a:rPr lang="sv-SE" dirty="0"/>
              <a:t>(nordöst om Åkersberga)</a:t>
            </a:r>
          </a:p>
          <a:p>
            <a:pPr marL="0" indent="0">
              <a:buNone/>
            </a:pPr>
            <a:r>
              <a:rPr lang="sv-SE" sz="2400" i="1" dirty="0"/>
              <a:t>De som kommer ifrån de andra kommunerna kan ha rätt att lämna </a:t>
            </a:r>
            <a:r>
              <a:rPr lang="sv-SE" sz="2400" i="1" dirty="0" err="1"/>
              <a:t>pga</a:t>
            </a:r>
            <a:r>
              <a:rPr lang="sv-SE" sz="2400" i="1" dirty="0"/>
              <a:t> fritidshus i kommunen. Svårt att avgöra hur stor andel detta avser.</a:t>
            </a:r>
          </a:p>
          <a:p>
            <a:pPr marL="0" indent="0">
              <a:buNone/>
            </a:pPr>
            <a:r>
              <a:rPr lang="sv-SE" sz="2400" dirty="0"/>
              <a:t>Troligen också från fritidshus i Norrtälje kommun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522A542-3F8B-4B60-A915-C6F5A86C9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48658" y="4617811"/>
            <a:ext cx="5181600" cy="4351338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pic>
        <p:nvPicPr>
          <p:cNvPr id="4098" name="Bildobjekt 1">
            <a:extLst>
              <a:ext uri="{FF2B5EF4-FFF2-40B4-BE49-F238E27FC236}">
                <a16:creationId xmlns:a16="http://schemas.microsoft.com/office/drawing/2014/main" id="{BFA0EAC3-9B77-4F17-94C2-74A569C7A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217" y="253283"/>
            <a:ext cx="5386581" cy="623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199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3A7531A-81AF-4386-9D8B-B868FF1B2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708" y="347330"/>
            <a:ext cx="8640030" cy="644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860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orsthlm">
  <a:themeElements>
    <a:clrScheme name="Storsthl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C9552"/>
      </a:accent1>
      <a:accent2>
        <a:srgbClr val="758D9A"/>
      </a:accent2>
      <a:accent3>
        <a:srgbClr val="987D8A"/>
      </a:accent3>
      <a:accent4>
        <a:srgbClr val="9A8B75"/>
      </a:accent4>
      <a:accent5>
        <a:srgbClr val="8B9175"/>
      </a:accent5>
      <a:accent6>
        <a:srgbClr val="666666"/>
      </a:accent6>
      <a:hlink>
        <a:srgbClr val="0563C1"/>
      </a:hlink>
      <a:folHlink>
        <a:srgbClr val="954F72"/>
      </a:folHlink>
    </a:clrScheme>
    <a:fontScheme name="Storsthlm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torsthlm Svart 60%">
      <a:srgbClr val="666666"/>
    </a:custClr>
    <a:custClr name="Storsthlm Svart 40%">
      <a:srgbClr val="999999"/>
    </a:custClr>
    <a:custClr name="Storsthlm Svart 20%">
      <a:srgbClr val="CCCCCC"/>
    </a:custClr>
    <a:custClr name="Storsthlm Gul">
      <a:srgbClr val="EDC72F"/>
    </a:custClr>
    <a:custClr name="Storsthlm Gul 40%">
      <a:srgbClr val="F4DD82"/>
    </a:custClr>
    <a:custClr name="Storsthlm Turkos">
      <a:srgbClr val="89CCCA"/>
    </a:custClr>
    <a:custClr name="Storsthlm Turkos 40%">
      <a:srgbClr val="B8E0DF"/>
    </a:custClr>
    <a:custClr name="Storsthlm Petrol">
      <a:srgbClr val="007788"/>
    </a:custClr>
    <a:custClr name="Storsthlm Petrol 40%">
      <a:srgbClr val="66ADB8"/>
    </a:custClr>
  </a:custClrLst>
  <a:extLst>
    <a:ext uri="{05A4C25C-085E-4340-85A3-A5531E510DB2}">
      <thm15:themeFamily xmlns:thm15="http://schemas.microsoft.com/office/thememl/2012/main" name="Storsthlm.potx" id="{25A0BD11-DB1B-4AC0-9DDD-7259A8CEBB2E}" vid="{833D5B87-92FB-4402-95F4-370EA7D136AB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445</Words>
  <Application>Microsoft Office PowerPoint</Application>
  <PresentationFormat>Bredbild</PresentationFormat>
  <Paragraphs>140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Georgia</vt:lpstr>
      <vt:lpstr>Sweco Sans</vt:lpstr>
      <vt:lpstr>1_Office-tema</vt:lpstr>
      <vt:lpstr>Storsthlm</vt:lpstr>
      <vt:lpstr>Regionala principer för återvinningscentraler (ÅVC) i Stockholms län</vt:lpstr>
      <vt:lpstr>ÅVC Etapp 2, Rapport 1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Roslagsvatten</vt:lpstr>
      <vt:lpstr>PowerPoint-presentation</vt:lpstr>
      <vt:lpstr>PowerPoint-presentation</vt:lpstr>
      <vt:lpstr>PowerPoint-presentation</vt:lpstr>
      <vt:lpstr>PowerPoint-presentation</vt:lpstr>
      <vt:lpstr>Överdebitering kan undvikas</vt:lpstr>
      <vt:lpstr>PowerPoint-presentation</vt:lpstr>
      <vt:lpstr>Tabell 7: Antal besök på ÅVC från privatpersoner i andra kollektiv 2019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Nylund, Sven-Inge</dc:creator>
  <cp:lastModifiedBy>Nylund, Sven-Inge</cp:lastModifiedBy>
  <cp:revision>19</cp:revision>
  <dcterms:created xsi:type="dcterms:W3CDTF">2021-03-20T12:27:04Z</dcterms:created>
  <dcterms:modified xsi:type="dcterms:W3CDTF">2021-04-03T13:26:01Z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3f08ec5-d6d9-4227-8387-ccbfcb3632c4_Enabled">
    <vt:lpwstr>true</vt:lpwstr>
  </property>
  <property fmtid="{D5CDD505-2E9C-101B-9397-08002B2CF9AE}" pid="3" name="MSIP_Label_43f08ec5-d6d9-4227-8387-ccbfcb3632c4_SetDate">
    <vt:lpwstr>2021-03-29T09:32:48Z</vt:lpwstr>
  </property>
  <property fmtid="{D5CDD505-2E9C-101B-9397-08002B2CF9AE}" pid="4" name="MSIP_Label_43f08ec5-d6d9-4227-8387-ccbfcb3632c4_Method">
    <vt:lpwstr>Standard</vt:lpwstr>
  </property>
  <property fmtid="{D5CDD505-2E9C-101B-9397-08002B2CF9AE}" pid="5" name="MSIP_Label_43f08ec5-d6d9-4227-8387-ccbfcb3632c4_Name">
    <vt:lpwstr>Sweco Restricted</vt:lpwstr>
  </property>
  <property fmtid="{D5CDD505-2E9C-101B-9397-08002B2CF9AE}" pid="6" name="MSIP_Label_43f08ec5-d6d9-4227-8387-ccbfcb3632c4_SiteId">
    <vt:lpwstr>b7872ef0-9a00-4c18-8a4a-c7d25c778a9e</vt:lpwstr>
  </property>
  <property fmtid="{D5CDD505-2E9C-101B-9397-08002B2CF9AE}" pid="7" name="MSIP_Label_43f08ec5-d6d9-4227-8387-ccbfcb3632c4_ActionId">
    <vt:lpwstr>57bf60a7-76ca-4067-9d2d-c2c2d6564ea2</vt:lpwstr>
  </property>
  <property fmtid="{D5CDD505-2E9C-101B-9397-08002B2CF9AE}" pid="8" name="MSIP_Label_43f08ec5-d6d9-4227-8387-ccbfcb3632c4_ContentBits">
    <vt:lpwstr>0</vt:lpwstr>
  </property>
</Properties>
</file>